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52" d="100"/>
          <a:sy n="52" d="100"/>
        </p:scale>
        <p:origin x="-232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9CC522-3064-B446-AEF4-94277466691F}" type="datetimeFigureOut">
              <a:rPr lang="en-US" smtClean="0"/>
              <a:t>12/12/16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C68BE5-3D36-3E48-8EB0-CC91E0185E4C}" type="slidenum">
              <a:rPr lang="en-US" smtClean="0"/>
              <a:t>‹#›</a:t>
            </a:fld>
            <a:endParaRPr lang="en-US"/>
          </a:p>
        </p:txBody>
      </p:sp>
    </p:spTree>
    <p:extLst>
      <p:ext uri="{BB962C8B-B14F-4D97-AF65-F5344CB8AC3E}">
        <p14:creationId xmlns:p14="http://schemas.microsoft.com/office/powerpoint/2010/main" val="30195596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Tran – violating this requires some form of eavesdropping…..</a:t>
            </a:r>
            <a:endParaRPr lang="en-GB" dirty="0"/>
          </a:p>
        </p:txBody>
      </p:sp>
      <p:sp>
        <p:nvSpPr>
          <p:cNvPr id="4" name="Slide Number Placeholder 3"/>
          <p:cNvSpPr>
            <a:spLocks noGrp="1"/>
          </p:cNvSpPr>
          <p:nvPr>
            <p:ph type="sldNum" sz="quarter" idx="10"/>
          </p:nvPr>
        </p:nvSpPr>
        <p:spPr/>
        <p:txBody>
          <a:bodyPr/>
          <a:lstStyle/>
          <a:p>
            <a:fld id="{BCF2A0A7-EFA6-4CA0-B712-379EB0DB6BCC}" type="slidenum">
              <a:rPr lang="en-GB" smtClean="0"/>
              <a:t>2</a:t>
            </a:fld>
            <a:endParaRPr lang="en-GB" dirty="0"/>
          </a:p>
        </p:txBody>
      </p:sp>
    </p:spTree>
    <p:extLst>
      <p:ext uri="{BB962C8B-B14F-4D97-AF65-F5344CB8AC3E}">
        <p14:creationId xmlns:p14="http://schemas.microsoft.com/office/powerpoint/2010/main" val="1762362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Tran – violating this requires some form of eavesdropping…..</a:t>
            </a:r>
            <a:endParaRPr lang="en-GB" dirty="0"/>
          </a:p>
        </p:txBody>
      </p:sp>
      <p:sp>
        <p:nvSpPr>
          <p:cNvPr id="4" name="Slide Number Placeholder 3"/>
          <p:cNvSpPr>
            <a:spLocks noGrp="1"/>
          </p:cNvSpPr>
          <p:nvPr>
            <p:ph type="sldNum" sz="quarter" idx="10"/>
          </p:nvPr>
        </p:nvSpPr>
        <p:spPr/>
        <p:txBody>
          <a:bodyPr/>
          <a:lstStyle/>
          <a:p>
            <a:fld id="{BCF2A0A7-EFA6-4CA0-B712-379EB0DB6BCC}" type="slidenum">
              <a:rPr lang="en-GB" smtClean="0"/>
              <a:t>27</a:t>
            </a:fld>
            <a:endParaRPr lang="en-GB" dirty="0"/>
          </a:p>
        </p:txBody>
      </p:sp>
    </p:spTree>
    <p:extLst>
      <p:ext uri="{BB962C8B-B14F-4D97-AF65-F5344CB8AC3E}">
        <p14:creationId xmlns:p14="http://schemas.microsoft.com/office/powerpoint/2010/main" val="1762362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111171CC-35FA-6449-867B-05B6AF888568}"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721C9-D67A-3E42-96C3-8CE17053B2A0}" type="slidenum">
              <a:rPr lang="en-US" smtClean="0"/>
              <a:t>‹#›</a:t>
            </a:fld>
            <a:endParaRPr lang="en-US"/>
          </a:p>
        </p:txBody>
      </p:sp>
    </p:spTree>
    <p:extLst>
      <p:ext uri="{BB962C8B-B14F-4D97-AF65-F5344CB8AC3E}">
        <p14:creationId xmlns:p14="http://schemas.microsoft.com/office/powerpoint/2010/main" val="1829093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11171CC-35FA-6449-867B-05B6AF888568}"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721C9-D67A-3E42-96C3-8CE17053B2A0}" type="slidenum">
              <a:rPr lang="en-US" smtClean="0"/>
              <a:t>‹#›</a:t>
            </a:fld>
            <a:endParaRPr lang="en-US"/>
          </a:p>
        </p:txBody>
      </p:sp>
    </p:spTree>
    <p:extLst>
      <p:ext uri="{BB962C8B-B14F-4D97-AF65-F5344CB8AC3E}">
        <p14:creationId xmlns:p14="http://schemas.microsoft.com/office/powerpoint/2010/main" val="2661537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11171CC-35FA-6449-867B-05B6AF888568}"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721C9-D67A-3E42-96C3-8CE17053B2A0}" type="slidenum">
              <a:rPr lang="en-US" smtClean="0"/>
              <a:t>‹#›</a:t>
            </a:fld>
            <a:endParaRPr lang="en-US"/>
          </a:p>
        </p:txBody>
      </p:sp>
    </p:spTree>
    <p:extLst>
      <p:ext uri="{BB962C8B-B14F-4D97-AF65-F5344CB8AC3E}">
        <p14:creationId xmlns:p14="http://schemas.microsoft.com/office/powerpoint/2010/main" val="3807604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11171CC-35FA-6449-867B-05B6AF888568}"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721C9-D67A-3E42-96C3-8CE17053B2A0}" type="slidenum">
              <a:rPr lang="en-US" smtClean="0"/>
              <a:t>‹#›</a:t>
            </a:fld>
            <a:endParaRPr lang="en-US"/>
          </a:p>
        </p:txBody>
      </p:sp>
    </p:spTree>
    <p:extLst>
      <p:ext uri="{BB962C8B-B14F-4D97-AF65-F5344CB8AC3E}">
        <p14:creationId xmlns:p14="http://schemas.microsoft.com/office/powerpoint/2010/main" val="3431226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111171CC-35FA-6449-867B-05B6AF888568}"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721C9-D67A-3E42-96C3-8CE17053B2A0}" type="slidenum">
              <a:rPr lang="en-US" smtClean="0"/>
              <a:t>‹#›</a:t>
            </a:fld>
            <a:endParaRPr lang="en-US"/>
          </a:p>
        </p:txBody>
      </p:sp>
    </p:spTree>
    <p:extLst>
      <p:ext uri="{BB962C8B-B14F-4D97-AF65-F5344CB8AC3E}">
        <p14:creationId xmlns:p14="http://schemas.microsoft.com/office/powerpoint/2010/main" val="4069053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111171CC-35FA-6449-867B-05B6AF888568}"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721C9-D67A-3E42-96C3-8CE17053B2A0}" type="slidenum">
              <a:rPr lang="en-US" smtClean="0"/>
              <a:t>‹#›</a:t>
            </a:fld>
            <a:endParaRPr lang="en-US"/>
          </a:p>
        </p:txBody>
      </p:sp>
    </p:spTree>
    <p:extLst>
      <p:ext uri="{BB962C8B-B14F-4D97-AF65-F5344CB8AC3E}">
        <p14:creationId xmlns:p14="http://schemas.microsoft.com/office/powerpoint/2010/main" val="1700336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111171CC-35FA-6449-867B-05B6AF888568}" type="datetimeFigureOut">
              <a:rPr lang="en-US" smtClean="0"/>
              <a:t>12/12/16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4721C9-D67A-3E42-96C3-8CE17053B2A0}" type="slidenum">
              <a:rPr lang="en-US" smtClean="0"/>
              <a:t>‹#›</a:t>
            </a:fld>
            <a:endParaRPr lang="en-US"/>
          </a:p>
        </p:txBody>
      </p:sp>
    </p:spTree>
    <p:extLst>
      <p:ext uri="{BB962C8B-B14F-4D97-AF65-F5344CB8AC3E}">
        <p14:creationId xmlns:p14="http://schemas.microsoft.com/office/powerpoint/2010/main" val="3537030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111171CC-35FA-6449-867B-05B6AF888568}" type="datetimeFigureOut">
              <a:rPr lang="en-US" smtClean="0"/>
              <a:t>12/12/16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4721C9-D67A-3E42-96C3-8CE17053B2A0}" type="slidenum">
              <a:rPr lang="en-US" smtClean="0"/>
              <a:t>‹#›</a:t>
            </a:fld>
            <a:endParaRPr lang="en-US"/>
          </a:p>
        </p:txBody>
      </p:sp>
    </p:spTree>
    <p:extLst>
      <p:ext uri="{BB962C8B-B14F-4D97-AF65-F5344CB8AC3E}">
        <p14:creationId xmlns:p14="http://schemas.microsoft.com/office/powerpoint/2010/main" val="3677937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1171CC-35FA-6449-867B-05B6AF888568}" type="datetimeFigureOut">
              <a:rPr lang="en-US" smtClean="0"/>
              <a:t>12/12/16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4721C9-D67A-3E42-96C3-8CE17053B2A0}" type="slidenum">
              <a:rPr lang="en-US" smtClean="0"/>
              <a:t>‹#›</a:t>
            </a:fld>
            <a:endParaRPr lang="en-US"/>
          </a:p>
        </p:txBody>
      </p:sp>
    </p:spTree>
    <p:extLst>
      <p:ext uri="{BB962C8B-B14F-4D97-AF65-F5344CB8AC3E}">
        <p14:creationId xmlns:p14="http://schemas.microsoft.com/office/powerpoint/2010/main" val="4016171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11171CC-35FA-6449-867B-05B6AF888568}"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721C9-D67A-3E42-96C3-8CE17053B2A0}" type="slidenum">
              <a:rPr lang="en-US" smtClean="0"/>
              <a:t>‹#›</a:t>
            </a:fld>
            <a:endParaRPr lang="en-US"/>
          </a:p>
        </p:txBody>
      </p:sp>
    </p:spTree>
    <p:extLst>
      <p:ext uri="{BB962C8B-B14F-4D97-AF65-F5344CB8AC3E}">
        <p14:creationId xmlns:p14="http://schemas.microsoft.com/office/powerpoint/2010/main" val="248792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11171CC-35FA-6449-867B-05B6AF888568}"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721C9-D67A-3E42-96C3-8CE17053B2A0}" type="slidenum">
              <a:rPr lang="en-US" smtClean="0"/>
              <a:t>‹#›</a:t>
            </a:fld>
            <a:endParaRPr lang="en-US"/>
          </a:p>
        </p:txBody>
      </p:sp>
    </p:spTree>
    <p:extLst>
      <p:ext uri="{BB962C8B-B14F-4D97-AF65-F5344CB8AC3E}">
        <p14:creationId xmlns:p14="http://schemas.microsoft.com/office/powerpoint/2010/main" val="42218870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1171CC-35FA-6449-867B-05B6AF888568}" type="datetimeFigureOut">
              <a:rPr lang="en-US" smtClean="0"/>
              <a:t>12/12/16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721C9-D67A-3E42-96C3-8CE17053B2A0}" type="slidenum">
              <a:rPr lang="en-US" smtClean="0"/>
              <a:t>‹#›</a:t>
            </a:fld>
            <a:endParaRPr lang="en-US"/>
          </a:p>
        </p:txBody>
      </p:sp>
    </p:spTree>
    <p:extLst>
      <p:ext uri="{BB962C8B-B14F-4D97-AF65-F5344CB8AC3E}">
        <p14:creationId xmlns:p14="http://schemas.microsoft.com/office/powerpoint/2010/main" val="40534659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tle Slide_FINAL.jpg"/>
          <p:cNvPicPr>
            <a:picLocks noChangeAspect="1"/>
          </p:cNvPicPr>
          <p:nvPr/>
        </p:nvPicPr>
        <p:blipFill>
          <a:blip r:embed="rId2" cstate="print"/>
          <a:stretch>
            <a:fillRect/>
          </a:stretch>
        </p:blipFill>
        <p:spPr>
          <a:xfrm>
            <a:off x="-228533" y="-171400"/>
            <a:ext cx="9372533" cy="7029400"/>
          </a:xfrm>
          <a:prstGeom prst="rect">
            <a:avLst/>
          </a:prstGeom>
        </p:spPr>
      </p:pic>
      <p:sp>
        <p:nvSpPr>
          <p:cNvPr id="6" name="TextBox 5"/>
          <p:cNvSpPr txBox="1"/>
          <p:nvPr/>
        </p:nvSpPr>
        <p:spPr>
          <a:xfrm>
            <a:off x="251520" y="1052736"/>
            <a:ext cx="8424936" cy="1754327"/>
          </a:xfrm>
          <a:prstGeom prst="rect">
            <a:avLst/>
          </a:prstGeom>
          <a:noFill/>
        </p:spPr>
        <p:txBody>
          <a:bodyPr wrap="square" rtlCol="0">
            <a:spAutoFit/>
          </a:bodyPr>
          <a:lstStyle/>
          <a:p>
            <a:r>
              <a:rPr lang="en-GB" sz="3600" dirty="0" smtClean="0">
                <a:solidFill>
                  <a:schemeClr val="bg1"/>
                </a:solidFill>
                <a:latin typeface="Arial" pitchFamily="34" charset="0"/>
                <a:cs typeface="Arial" pitchFamily="34" charset="0"/>
              </a:rPr>
              <a:t>CS-130 </a:t>
            </a:r>
          </a:p>
          <a:p>
            <a:r>
              <a:rPr lang="en-GB" sz="3600" dirty="0" smtClean="0">
                <a:solidFill>
                  <a:schemeClr val="bg1"/>
                </a:solidFill>
                <a:latin typeface="Arial" pitchFamily="34" charset="0"/>
                <a:cs typeface="Arial" pitchFamily="34" charset="0"/>
              </a:rPr>
              <a:t>Legal Issues in Computing - </a:t>
            </a:r>
          </a:p>
          <a:p>
            <a:r>
              <a:rPr lang="en-GB" sz="3600" dirty="0" smtClean="0">
                <a:solidFill>
                  <a:schemeClr val="bg1"/>
                </a:solidFill>
                <a:latin typeface="Arial" pitchFamily="34" charset="0"/>
                <a:cs typeface="Arial" pitchFamily="34" charset="0"/>
              </a:rPr>
              <a:t>Intellectual Property and Software</a:t>
            </a:r>
            <a:endParaRPr lang="en-GB" sz="1200" dirty="0" smtClean="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78619110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 page_FINAL.jpg"/>
          <p:cNvPicPr>
            <a:picLocks noChangeAspect="1"/>
          </p:cNvPicPr>
          <p:nvPr/>
        </p:nvPicPr>
        <p:blipFill>
          <a:blip r:embed="rId2" cstate="print"/>
          <a:stretch>
            <a:fillRect/>
          </a:stretch>
        </p:blipFill>
        <p:spPr>
          <a:xfrm>
            <a:off x="0" y="0"/>
            <a:ext cx="9144000" cy="6858000"/>
          </a:xfrm>
          <a:prstGeom prst="rect">
            <a:avLst/>
          </a:prstGeom>
        </p:spPr>
      </p:pic>
      <p:sp>
        <p:nvSpPr>
          <p:cNvPr id="6" name="TextBox 5"/>
          <p:cNvSpPr txBox="1"/>
          <p:nvPr/>
        </p:nvSpPr>
        <p:spPr>
          <a:xfrm>
            <a:off x="251520" y="332656"/>
            <a:ext cx="6840760" cy="584775"/>
          </a:xfrm>
          <a:prstGeom prst="rect">
            <a:avLst/>
          </a:prstGeom>
          <a:noFill/>
        </p:spPr>
        <p:txBody>
          <a:bodyPr wrap="square" rtlCol="0">
            <a:spAutoFit/>
          </a:bodyPr>
          <a:lstStyle/>
          <a:p>
            <a:r>
              <a:rPr lang="en-GB" sz="3200" dirty="0" smtClean="0">
                <a:solidFill>
                  <a:srgbClr val="0070C0"/>
                </a:solidFill>
                <a:latin typeface="Arial" pitchFamily="34" charset="0"/>
                <a:cs typeface="Arial" pitchFamily="34" charset="0"/>
              </a:rPr>
              <a:t>Key concept - Monopolies</a:t>
            </a:r>
            <a:endParaRPr lang="en-US" sz="3200" dirty="0">
              <a:solidFill>
                <a:srgbClr val="0070C0"/>
              </a:solidFill>
              <a:latin typeface="Arial" pitchFamily="34" charset="0"/>
              <a:cs typeface="Arial" pitchFamily="34" charset="0"/>
            </a:endParaRPr>
          </a:p>
        </p:txBody>
      </p:sp>
      <p:sp>
        <p:nvSpPr>
          <p:cNvPr id="7" name="TextBox 6"/>
          <p:cNvSpPr txBox="1"/>
          <p:nvPr/>
        </p:nvSpPr>
        <p:spPr>
          <a:xfrm>
            <a:off x="359532" y="1335993"/>
            <a:ext cx="8424936" cy="3970318"/>
          </a:xfrm>
          <a:prstGeom prst="rect">
            <a:avLst/>
          </a:prstGeom>
          <a:noFill/>
        </p:spPr>
        <p:txBody>
          <a:bodyPr wrap="square" rtlCol="0">
            <a:spAutoFit/>
          </a:bodyPr>
          <a:lstStyle/>
          <a:p>
            <a:pPr algn="ctr"/>
            <a:r>
              <a:rPr lang="en-GB" sz="2000" dirty="0" smtClean="0">
                <a:solidFill>
                  <a:schemeClr val="tx2">
                    <a:lumMod val="60000"/>
                    <a:lumOff val="40000"/>
                  </a:schemeClr>
                </a:solidFill>
                <a:latin typeface="Arial" pitchFamily="34" charset="0"/>
                <a:cs typeface="Arial" pitchFamily="34" charset="0"/>
              </a:rPr>
              <a:t>Monopolies </a:t>
            </a:r>
            <a:r>
              <a:rPr lang="en-GB" sz="2000" dirty="0">
                <a:solidFill>
                  <a:schemeClr val="tx2">
                    <a:lumMod val="60000"/>
                    <a:lumOff val="40000"/>
                  </a:schemeClr>
                </a:solidFill>
                <a:latin typeface="Arial" pitchFamily="34" charset="0"/>
                <a:cs typeface="Arial" pitchFamily="34" charset="0"/>
              </a:rPr>
              <a:t>are </a:t>
            </a:r>
            <a:r>
              <a:rPr lang="en-GB" sz="2000" i="1" dirty="0" smtClean="0">
                <a:solidFill>
                  <a:schemeClr val="tx2">
                    <a:lumMod val="60000"/>
                    <a:lumOff val="40000"/>
                  </a:schemeClr>
                </a:solidFill>
                <a:latin typeface="Arial" pitchFamily="34" charset="0"/>
                <a:cs typeface="Arial" pitchFamily="34" charset="0"/>
              </a:rPr>
              <a:t>“the </a:t>
            </a:r>
            <a:r>
              <a:rPr lang="en-GB" sz="2000" i="1" dirty="0">
                <a:solidFill>
                  <a:schemeClr val="tx2">
                    <a:lumMod val="60000"/>
                    <a:lumOff val="40000"/>
                  </a:schemeClr>
                </a:solidFill>
                <a:latin typeface="Arial" pitchFamily="34" charset="0"/>
                <a:cs typeface="Arial" pitchFamily="34" charset="0"/>
              </a:rPr>
              <a:t>exclusive possession or control of the supply of or trade in a commodity or </a:t>
            </a:r>
            <a:r>
              <a:rPr lang="en-GB" sz="2000" i="1" dirty="0" smtClean="0">
                <a:solidFill>
                  <a:schemeClr val="tx2">
                    <a:lumMod val="60000"/>
                    <a:lumOff val="40000"/>
                  </a:schemeClr>
                </a:solidFill>
                <a:latin typeface="Arial" pitchFamily="34" charset="0"/>
                <a:cs typeface="Arial" pitchFamily="34" charset="0"/>
              </a:rPr>
              <a:t>service”</a:t>
            </a:r>
          </a:p>
          <a:p>
            <a:endParaRPr lang="en-GB" sz="1600" i="1" dirty="0" smtClean="0">
              <a:solidFill>
                <a:schemeClr val="tx2">
                  <a:lumMod val="60000"/>
                  <a:lumOff val="40000"/>
                </a:schemeClr>
              </a:solidFill>
              <a:latin typeface="Arial" pitchFamily="34" charset="0"/>
              <a:cs typeface="Arial" pitchFamily="34" charset="0"/>
            </a:endParaRPr>
          </a:p>
          <a:p>
            <a:r>
              <a:rPr lang="en-GB" sz="2000" dirty="0" smtClean="0">
                <a:solidFill>
                  <a:schemeClr val="tx2">
                    <a:lumMod val="60000"/>
                    <a:lumOff val="40000"/>
                  </a:schemeClr>
                </a:solidFill>
                <a:latin typeface="Arial" pitchFamily="34" charset="0"/>
                <a:cs typeface="Arial" pitchFamily="34" charset="0"/>
              </a:rPr>
              <a:t>Monopolies are formed through horizontal and vertical convergence </a:t>
            </a:r>
          </a:p>
          <a:p>
            <a:endParaRPr lang="en-GB" sz="1600" i="1" dirty="0">
              <a:solidFill>
                <a:schemeClr val="tx2">
                  <a:lumMod val="60000"/>
                  <a:lumOff val="40000"/>
                </a:schemeClr>
              </a:solidFill>
              <a:latin typeface="Arial" pitchFamily="34" charset="0"/>
              <a:cs typeface="Arial" pitchFamily="34" charset="0"/>
            </a:endParaRPr>
          </a:p>
          <a:p>
            <a:r>
              <a:rPr lang="en-GB" sz="2000" dirty="0" smtClean="0">
                <a:solidFill>
                  <a:schemeClr val="tx2">
                    <a:lumMod val="60000"/>
                    <a:lumOff val="40000"/>
                  </a:schemeClr>
                </a:solidFill>
                <a:latin typeface="Arial" pitchFamily="34" charset="0"/>
                <a:cs typeface="Arial" pitchFamily="34" charset="0"/>
              </a:rPr>
              <a:t>Why do Governments not like monopolies?</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The enable price fixing</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Supply inferior products</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They reduce innovation</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They can drive inflation</a:t>
            </a:r>
          </a:p>
          <a:p>
            <a:endParaRPr lang="en-GB" sz="1600" dirty="0">
              <a:solidFill>
                <a:schemeClr val="tx2">
                  <a:lumMod val="60000"/>
                  <a:lumOff val="40000"/>
                </a:schemeClr>
              </a:solidFill>
              <a:latin typeface="Arial" pitchFamily="34" charset="0"/>
              <a:cs typeface="Arial" pitchFamily="34" charset="0"/>
            </a:endParaRPr>
          </a:p>
          <a:p>
            <a:r>
              <a:rPr lang="en-GB" sz="2000" dirty="0" smtClean="0">
                <a:solidFill>
                  <a:schemeClr val="tx2">
                    <a:lumMod val="60000"/>
                    <a:lumOff val="40000"/>
                  </a:schemeClr>
                </a:solidFill>
                <a:latin typeface="Arial" pitchFamily="34" charset="0"/>
                <a:cs typeface="Arial" pitchFamily="34" charset="0"/>
              </a:rPr>
              <a:t>As a result, monopolies are usually illegal due to antitrust laws</a:t>
            </a:r>
          </a:p>
          <a:p>
            <a:pPr marL="342900" indent="-342900">
              <a:buFont typeface="Arial" panose="020B0604020202020204" pitchFamily="34" charset="0"/>
              <a:buChar char="•"/>
            </a:pPr>
            <a:endParaRPr lang="en-GB" sz="2400" dirty="0">
              <a:solidFill>
                <a:schemeClr val="tx2">
                  <a:lumMod val="60000"/>
                  <a:lumOff val="40000"/>
                </a:schemeClr>
              </a:solidFill>
              <a:latin typeface="Arial" pitchFamily="34" charset="0"/>
              <a:cs typeface="Arial" pitchFamily="34" charset="0"/>
            </a:endParaRPr>
          </a:p>
        </p:txBody>
      </p:sp>
    </p:spTree>
    <p:extLst>
      <p:ext uri="{BB962C8B-B14F-4D97-AF65-F5344CB8AC3E}">
        <p14:creationId xmlns:p14="http://schemas.microsoft.com/office/powerpoint/2010/main" val="222888938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 page_FINAL.jpg"/>
          <p:cNvPicPr>
            <a:picLocks noChangeAspect="1"/>
          </p:cNvPicPr>
          <p:nvPr/>
        </p:nvPicPr>
        <p:blipFill>
          <a:blip r:embed="rId2" cstate="print"/>
          <a:stretch>
            <a:fillRect/>
          </a:stretch>
        </p:blipFill>
        <p:spPr>
          <a:xfrm>
            <a:off x="0" y="6971"/>
            <a:ext cx="9144000" cy="6858000"/>
          </a:xfrm>
          <a:prstGeom prst="rect">
            <a:avLst/>
          </a:prstGeom>
        </p:spPr>
      </p:pic>
      <p:sp>
        <p:nvSpPr>
          <p:cNvPr id="7" name="TextBox 6"/>
          <p:cNvSpPr txBox="1"/>
          <p:nvPr/>
        </p:nvSpPr>
        <p:spPr>
          <a:xfrm>
            <a:off x="251520" y="1467689"/>
            <a:ext cx="8424936" cy="3046988"/>
          </a:xfrm>
          <a:prstGeom prst="rect">
            <a:avLst/>
          </a:prstGeom>
          <a:noFill/>
        </p:spPr>
        <p:txBody>
          <a:bodyPr wrap="square" rtlCol="0">
            <a:spAutoFit/>
          </a:bodyPr>
          <a:lstStyle/>
          <a:p>
            <a:pPr algn="ctr"/>
            <a:r>
              <a:rPr lang="en-GB" sz="4800" dirty="0" smtClean="0">
                <a:solidFill>
                  <a:schemeClr val="tx2">
                    <a:lumMod val="60000"/>
                    <a:lumOff val="40000"/>
                  </a:schemeClr>
                </a:solidFill>
                <a:latin typeface="Arial" pitchFamily="34" charset="0"/>
                <a:cs typeface="Arial" pitchFamily="34" charset="0"/>
              </a:rPr>
              <a:t>What makes digital technology so much more challenging to govern with Intellectual Property law?</a:t>
            </a:r>
            <a:endParaRPr lang="en-GB" sz="4800" dirty="0">
              <a:solidFill>
                <a:schemeClr val="tx2">
                  <a:lumMod val="60000"/>
                  <a:lumOff val="40000"/>
                </a:schemeClr>
              </a:solidFill>
              <a:latin typeface="Arial" pitchFamily="34" charset="0"/>
              <a:cs typeface="Arial" pitchFamily="34" charset="0"/>
            </a:endParaRPr>
          </a:p>
        </p:txBody>
      </p:sp>
    </p:spTree>
    <p:extLst>
      <p:ext uri="{BB962C8B-B14F-4D97-AF65-F5344CB8AC3E}">
        <p14:creationId xmlns:p14="http://schemas.microsoft.com/office/powerpoint/2010/main" val="4061852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 page_FINAL.jpg"/>
          <p:cNvPicPr>
            <a:picLocks noChangeAspect="1"/>
          </p:cNvPicPr>
          <p:nvPr/>
        </p:nvPicPr>
        <p:blipFill>
          <a:blip r:embed="rId2" cstate="print"/>
          <a:stretch>
            <a:fillRect/>
          </a:stretch>
        </p:blipFill>
        <p:spPr>
          <a:xfrm>
            <a:off x="0" y="6971"/>
            <a:ext cx="9144000" cy="6858000"/>
          </a:xfrm>
          <a:prstGeom prst="rect">
            <a:avLst/>
          </a:prstGeom>
        </p:spPr>
      </p:pic>
      <p:sp>
        <p:nvSpPr>
          <p:cNvPr id="6" name="TextBox 5"/>
          <p:cNvSpPr txBox="1"/>
          <p:nvPr/>
        </p:nvSpPr>
        <p:spPr>
          <a:xfrm>
            <a:off x="251520" y="332656"/>
            <a:ext cx="8568952" cy="584775"/>
          </a:xfrm>
          <a:prstGeom prst="rect">
            <a:avLst/>
          </a:prstGeom>
          <a:noFill/>
        </p:spPr>
        <p:txBody>
          <a:bodyPr wrap="square" rtlCol="0">
            <a:spAutoFit/>
          </a:bodyPr>
          <a:lstStyle/>
          <a:p>
            <a:r>
              <a:rPr lang="en-GB" sz="3200" dirty="0" smtClean="0">
                <a:solidFill>
                  <a:srgbClr val="0070C0"/>
                </a:solidFill>
                <a:latin typeface="Arial" pitchFamily="34" charset="0"/>
                <a:cs typeface="Arial" pitchFamily="34" charset="0"/>
              </a:rPr>
              <a:t>Digital Technology and IP Issues</a:t>
            </a:r>
            <a:endParaRPr lang="en-US" sz="3200" dirty="0">
              <a:solidFill>
                <a:srgbClr val="0070C0"/>
              </a:solidFill>
              <a:latin typeface="Arial" pitchFamily="34" charset="0"/>
              <a:cs typeface="Arial" pitchFamily="34" charset="0"/>
            </a:endParaRPr>
          </a:p>
        </p:txBody>
      </p:sp>
      <p:sp>
        <p:nvSpPr>
          <p:cNvPr id="7" name="TextBox 6"/>
          <p:cNvSpPr txBox="1"/>
          <p:nvPr/>
        </p:nvSpPr>
        <p:spPr>
          <a:xfrm>
            <a:off x="251520" y="1391489"/>
            <a:ext cx="8424936" cy="3416320"/>
          </a:xfrm>
          <a:prstGeom prst="rect">
            <a:avLst/>
          </a:prstGeom>
          <a:noFill/>
        </p:spPr>
        <p:txBody>
          <a:bodyPr wrap="square" rtlCol="0">
            <a:spAutoFit/>
          </a:bodyPr>
          <a:lstStyle/>
          <a:p>
            <a:pPr marL="514350" indent="-514350">
              <a:buFontTx/>
              <a:buAutoNum type="arabicParenR"/>
            </a:pPr>
            <a:r>
              <a:rPr lang="en-GB" sz="2400" dirty="0">
                <a:solidFill>
                  <a:schemeClr val="tx2">
                    <a:lumMod val="60000"/>
                    <a:lumOff val="40000"/>
                  </a:schemeClr>
                </a:solidFill>
                <a:latin typeface="Arial" pitchFamily="34" charset="0"/>
                <a:cs typeface="Arial" pitchFamily="34" charset="0"/>
              </a:rPr>
              <a:t>Physical goods no longer primary “things of value” in the digital media world or the “information Age” so old laws are </a:t>
            </a:r>
            <a:r>
              <a:rPr lang="en-GB" sz="2400" dirty="0" smtClean="0">
                <a:solidFill>
                  <a:schemeClr val="tx2">
                    <a:lumMod val="60000"/>
                    <a:lumOff val="40000"/>
                  </a:schemeClr>
                </a:solidFill>
                <a:latin typeface="Arial" pitchFamily="34" charset="0"/>
                <a:cs typeface="Arial" pitchFamily="34" charset="0"/>
              </a:rPr>
              <a:t>hard to apply</a:t>
            </a:r>
          </a:p>
          <a:p>
            <a:pPr marL="514350" indent="-514350">
              <a:buAutoNum type="arabicParenR"/>
            </a:pPr>
            <a:endParaRPr lang="en-GB" sz="2400" dirty="0">
              <a:solidFill>
                <a:schemeClr val="tx2">
                  <a:lumMod val="60000"/>
                  <a:lumOff val="40000"/>
                </a:schemeClr>
              </a:solidFill>
              <a:latin typeface="Arial" pitchFamily="34" charset="0"/>
              <a:cs typeface="Arial" pitchFamily="34" charset="0"/>
            </a:endParaRPr>
          </a:p>
          <a:p>
            <a:pPr marL="514350" indent="-514350">
              <a:buAutoNum type="arabicParenR"/>
            </a:pPr>
            <a:r>
              <a:rPr lang="en-GB" sz="2400" dirty="0" smtClean="0">
                <a:solidFill>
                  <a:schemeClr val="tx2">
                    <a:lumMod val="60000"/>
                    <a:lumOff val="40000"/>
                  </a:schemeClr>
                </a:solidFill>
                <a:latin typeface="Arial" pitchFamily="34" charset="0"/>
                <a:cs typeface="Arial" pitchFamily="34" charset="0"/>
              </a:rPr>
              <a:t>Digital, infinitely copy-able without degradation and easily distributable</a:t>
            </a:r>
          </a:p>
          <a:p>
            <a:pPr marL="514350" indent="-514350">
              <a:buAutoNum type="arabicParenR"/>
            </a:pPr>
            <a:endParaRPr lang="en-GB" sz="2400" dirty="0">
              <a:solidFill>
                <a:schemeClr val="tx2">
                  <a:lumMod val="60000"/>
                  <a:lumOff val="40000"/>
                </a:schemeClr>
              </a:solidFill>
              <a:latin typeface="Arial" pitchFamily="34" charset="0"/>
              <a:cs typeface="Arial" pitchFamily="34" charset="0"/>
            </a:endParaRPr>
          </a:p>
          <a:p>
            <a:pPr marL="514350" indent="-514350">
              <a:buAutoNum type="arabicParenR"/>
            </a:pPr>
            <a:r>
              <a:rPr lang="en-GB" sz="2400" dirty="0" smtClean="0">
                <a:solidFill>
                  <a:schemeClr val="tx2">
                    <a:lumMod val="60000"/>
                    <a:lumOff val="40000"/>
                  </a:schemeClr>
                </a:solidFill>
                <a:latin typeface="Arial" pitchFamily="34" charset="0"/>
                <a:cs typeface="Arial" pitchFamily="34" charset="0"/>
              </a:rPr>
              <a:t>The speed of change in the field is incredible compared to when laws were first made</a:t>
            </a:r>
            <a:endParaRPr lang="en-GB" sz="2400" dirty="0">
              <a:solidFill>
                <a:schemeClr val="tx2">
                  <a:lumMod val="60000"/>
                  <a:lumOff val="40000"/>
                </a:schemeClr>
              </a:solidFill>
              <a:latin typeface="Arial" pitchFamily="34" charset="0"/>
              <a:cs typeface="Arial" pitchFamily="34" charset="0"/>
            </a:endParaRPr>
          </a:p>
        </p:txBody>
      </p:sp>
    </p:spTree>
    <p:extLst>
      <p:ext uri="{BB962C8B-B14F-4D97-AF65-F5344CB8AC3E}">
        <p14:creationId xmlns:p14="http://schemas.microsoft.com/office/powerpoint/2010/main" val="110395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 page_FINAL.jpg"/>
          <p:cNvPicPr>
            <a:picLocks noChangeAspect="1"/>
          </p:cNvPicPr>
          <p:nvPr/>
        </p:nvPicPr>
        <p:blipFill>
          <a:blip r:embed="rId2" cstate="print"/>
          <a:stretch>
            <a:fillRect/>
          </a:stretch>
        </p:blipFill>
        <p:spPr>
          <a:xfrm>
            <a:off x="0" y="0"/>
            <a:ext cx="9144000" cy="6858000"/>
          </a:xfrm>
          <a:prstGeom prst="rect">
            <a:avLst/>
          </a:prstGeom>
        </p:spPr>
      </p:pic>
      <p:sp>
        <p:nvSpPr>
          <p:cNvPr id="6" name="TextBox 5"/>
          <p:cNvSpPr txBox="1"/>
          <p:nvPr/>
        </p:nvSpPr>
        <p:spPr>
          <a:xfrm>
            <a:off x="251520" y="332656"/>
            <a:ext cx="6840760" cy="584775"/>
          </a:xfrm>
          <a:prstGeom prst="rect">
            <a:avLst/>
          </a:prstGeom>
          <a:noFill/>
        </p:spPr>
        <p:txBody>
          <a:bodyPr wrap="square" rtlCol="0">
            <a:spAutoFit/>
          </a:bodyPr>
          <a:lstStyle/>
          <a:p>
            <a:r>
              <a:rPr lang="en-GB" sz="3200" dirty="0" smtClean="0">
                <a:solidFill>
                  <a:srgbClr val="0070C0"/>
                </a:solidFill>
                <a:latin typeface="Arial" pitchFamily="34" charset="0"/>
                <a:cs typeface="Arial" pitchFamily="34" charset="0"/>
              </a:rPr>
              <a:t>Modern Patent Systems</a:t>
            </a:r>
            <a:endParaRPr lang="en-US" sz="3200" dirty="0">
              <a:solidFill>
                <a:srgbClr val="0070C0"/>
              </a:solidFill>
              <a:latin typeface="Arial" pitchFamily="34" charset="0"/>
              <a:cs typeface="Arial" pitchFamily="34" charset="0"/>
            </a:endParaRPr>
          </a:p>
        </p:txBody>
      </p:sp>
      <p:sp>
        <p:nvSpPr>
          <p:cNvPr id="7" name="TextBox 6"/>
          <p:cNvSpPr txBox="1"/>
          <p:nvPr/>
        </p:nvSpPr>
        <p:spPr>
          <a:xfrm>
            <a:off x="561559" y="1196752"/>
            <a:ext cx="7992888" cy="3924151"/>
          </a:xfrm>
          <a:prstGeom prst="rect">
            <a:avLst/>
          </a:prstGeom>
          <a:noFill/>
        </p:spPr>
        <p:txBody>
          <a:bodyPr wrap="square" rtlCol="0">
            <a:spAutoFit/>
          </a:bodyPr>
          <a:lstStyle/>
          <a:p>
            <a:r>
              <a:rPr lang="en-GB" sz="2000" dirty="0" smtClean="0">
                <a:solidFill>
                  <a:schemeClr val="tx2">
                    <a:lumMod val="60000"/>
                    <a:lumOff val="40000"/>
                  </a:schemeClr>
                </a:solidFill>
                <a:latin typeface="Arial" pitchFamily="34" charset="0"/>
                <a:cs typeface="Arial" pitchFamily="34" charset="0"/>
              </a:rPr>
              <a:t>Invention must be novel and non-obvious. Demonstrate a working prototype and lodge a description</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In exchange for the publication of the system, you receive a monopoly on the use in exchange of usually about 20 years.</a:t>
            </a:r>
          </a:p>
          <a:p>
            <a:endParaRPr lang="en-GB" sz="1100" dirty="0">
              <a:solidFill>
                <a:schemeClr val="tx2">
                  <a:lumMod val="60000"/>
                  <a:lumOff val="40000"/>
                </a:schemeClr>
              </a:solidFill>
              <a:latin typeface="Arial" pitchFamily="34" charset="0"/>
              <a:cs typeface="Arial" pitchFamily="34" charset="0"/>
            </a:endParaRPr>
          </a:p>
          <a:p>
            <a:r>
              <a:rPr lang="en-GB" sz="2000" dirty="0" smtClean="0">
                <a:solidFill>
                  <a:schemeClr val="tx2">
                    <a:lumMod val="60000"/>
                    <a:lumOff val="40000"/>
                  </a:schemeClr>
                </a:solidFill>
                <a:latin typeface="Arial" pitchFamily="34" charset="0"/>
                <a:cs typeface="Arial" pitchFamily="34" charset="0"/>
              </a:rPr>
              <a:t>Improvement Patents </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Holder cannot sell improved device without original patent holder’s permission</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Original holder cannot sell improved device without improvement patent holder’s permission.</a:t>
            </a:r>
          </a:p>
          <a:p>
            <a:endParaRPr lang="en-GB" sz="1100" dirty="0">
              <a:solidFill>
                <a:schemeClr val="tx2">
                  <a:lumMod val="60000"/>
                  <a:lumOff val="40000"/>
                </a:schemeClr>
              </a:solidFill>
              <a:latin typeface="Arial" pitchFamily="34" charset="0"/>
              <a:cs typeface="Arial" pitchFamily="34" charset="0"/>
            </a:endParaRPr>
          </a:p>
          <a:p>
            <a:r>
              <a:rPr lang="en-GB" sz="2000" dirty="0" smtClean="0">
                <a:solidFill>
                  <a:schemeClr val="tx2">
                    <a:lumMod val="60000"/>
                    <a:lumOff val="40000"/>
                  </a:schemeClr>
                </a:solidFill>
                <a:latin typeface="Arial" pitchFamily="34" charset="0"/>
                <a:cs typeface="Arial" pitchFamily="34" charset="0"/>
              </a:rPr>
              <a:t>Patent holder under no obligation to grant any licence</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Even if they don’t use it themselves</a:t>
            </a:r>
            <a:endParaRPr lang="en-GB" sz="2000" dirty="0">
              <a:solidFill>
                <a:schemeClr val="tx2">
                  <a:lumMod val="60000"/>
                  <a:lumOff val="40000"/>
                </a:schemeClr>
              </a:solidFill>
              <a:latin typeface="Arial" pitchFamily="34" charset="0"/>
              <a:cs typeface="Arial" pitchFamily="34" charset="0"/>
            </a:endParaRPr>
          </a:p>
        </p:txBody>
      </p:sp>
    </p:spTree>
    <p:extLst>
      <p:ext uri="{BB962C8B-B14F-4D97-AF65-F5344CB8AC3E}">
        <p14:creationId xmlns:p14="http://schemas.microsoft.com/office/powerpoint/2010/main" val="1465367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 page_FINAL.jpg"/>
          <p:cNvPicPr>
            <a:picLocks noChangeAspect="1"/>
          </p:cNvPicPr>
          <p:nvPr/>
        </p:nvPicPr>
        <p:blipFill>
          <a:blip r:embed="rId2" cstate="print"/>
          <a:stretch>
            <a:fillRect/>
          </a:stretch>
        </p:blipFill>
        <p:spPr>
          <a:xfrm>
            <a:off x="0" y="0"/>
            <a:ext cx="9144000" cy="6858000"/>
          </a:xfrm>
          <a:prstGeom prst="rect">
            <a:avLst/>
          </a:prstGeom>
        </p:spPr>
      </p:pic>
      <p:sp>
        <p:nvSpPr>
          <p:cNvPr id="6" name="TextBox 5"/>
          <p:cNvSpPr txBox="1"/>
          <p:nvPr/>
        </p:nvSpPr>
        <p:spPr>
          <a:xfrm>
            <a:off x="251520" y="332656"/>
            <a:ext cx="6840760" cy="584775"/>
          </a:xfrm>
          <a:prstGeom prst="rect">
            <a:avLst/>
          </a:prstGeom>
          <a:noFill/>
        </p:spPr>
        <p:txBody>
          <a:bodyPr wrap="square" rtlCol="0">
            <a:spAutoFit/>
          </a:bodyPr>
          <a:lstStyle/>
          <a:p>
            <a:r>
              <a:rPr lang="en-GB" sz="3200" dirty="0" smtClean="0">
                <a:solidFill>
                  <a:srgbClr val="0070C0"/>
                </a:solidFill>
                <a:latin typeface="Arial" pitchFamily="34" charset="0"/>
                <a:cs typeface="Arial" pitchFamily="34" charset="0"/>
              </a:rPr>
              <a:t>Technology and the Term of a Patent</a:t>
            </a:r>
            <a:endParaRPr lang="en-US" sz="3200" dirty="0">
              <a:solidFill>
                <a:srgbClr val="0070C0"/>
              </a:solidFill>
              <a:latin typeface="Arial" pitchFamily="34" charset="0"/>
              <a:cs typeface="Arial" pitchFamily="34" charset="0"/>
            </a:endParaRPr>
          </a:p>
        </p:txBody>
      </p:sp>
      <p:sp>
        <p:nvSpPr>
          <p:cNvPr id="7" name="TextBox 6"/>
          <p:cNvSpPr txBox="1"/>
          <p:nvPr/>
        </p:nvSpPr>
        <p:spPr>
          <a:xfrm>
            <a:off x="467544" y="1195030"/>
            <a:ext cx="8208912" cy="3785652"/>
          </a:xfrm>
          <a:prstGeom prst="rect">
            <a:avLst/>
          </a:prstGeom>
          <a:noFill/>
        </p:spPr>
        <p:txBody>
          <a:bodyPr wrap="square" rtlCol="0">
            <a:spAutoFit/>
          </a:bodyPr>
          <a:lstStyle/>
          <a:p>
            <a:r>
              <a:rPr lang="en-GB" sz="2000" dirty="0" smtClean="0">
                <a:solidFill>
                  <a:schemeClr val="tx2">
                    <a:lumMod val="60000"/>
                    <a:lumOff val="40000"/>
                  </a:schemeClr>
                </a:solidFill>
                <a:latin typeface="Arial" pitchFamily="34" charset="0"/>
                <a:cs typeface="Arial" pitchFamily="34" charset="0"/>
              </a:rPr>
              <a:t>The original Term of </a:t>
            </a:r>
            <a:r>
              <a:rPr lang="en-GB" sz="2000" dirty="0">
                <a:solidFill>
                  <a:schemeClr val="tx2">
                    <a:lumMod val="60000"/>
                    <a:lumOff val="40000"/>
                  </a:schemeClr>
                </a:solidFill>
                <a:latin typeface="Arial" pitchFamily="34" charset="0"/>
                <a:cs typeface="Arial" pitchFamily="34" charset="0"/>
              </a:rPr>
              <a:t>M</a:t>
            </a:r>
            <a:r>
              <a:rPr lang="en-GB" sz="2000" dirty="0" smtClean="0">
                <a:solidFill>
                  <a:schemeClr val="tx2">
                    <a:lumMod val="60000"/>
                    <a:lumOff val="40000"/>
                  </a:schemeClr>
                </a:solidFill>
                <a:latin typeface="Arial" pitchFamily="34" charset="0"/>
                <a:cs typeface="Arial" pitchFamily="34" charset="0"/>
              </a:rPr>
              <a:t>onopoly for a patent (how long it lasts) was 14 years so the Internet has been in existence for only two patent lifetimes</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But the World Wide Web has ben here less than one….</a:t>
            </a:r>
          </a:p>
          <a:p>
            <a:endParaRPr lang="en-GB" sz="2000" dirty="0">
              <a:solidFill>
                <a:schemeClr val="tx2">
                  <a:lumMod val="60000"/>
                  <a:lumOff val="40000"/>
                </a:schemeClr>
              </a:solidFill>
              <a:latin typeface="Arial" pitchFamily="34" charset="0"/>
              <a:cs typeface="Arial" pitchFamily="34" charset="0"/>
            </a:endParaRPr>
          </a:p>
          <a:p>
            <a:r>
              <a:rPr lang="en-GB" sz="2000" dirty="0" smtClean="0">
                <a:solidFill>
                  <a:schemeClr val="tx2">
                    <a:lumMod val="60000"/>
                    <a:lumOff val="40000"/>
                  </a:schemeClr>
                </a:solidFill>
                <a:latin typeface="Arial" pitchFamily="34" charset="0"/>
                <a:cs typeface="Arial" pitchFamily="34" charset="0"/>
              </a:rPr>
              <a:t>VisiCalc – first </a:t>
            </a:r>
            <a:r>
              <a:rPr lang="en-GB" sz="2000" dirty="0" err="1" smtClean="0">
                <a:solidFill>
                  <a:schemeClr val="tx2">
                    <a:lumMod val="60000"/>
                    <a:lumOff val="40000"/>
                  </a:schemeClr>
                </a:solidFill>
                <a:latin typeface="Arial" pitchFamily="34" charset="0"/>
                <a:cs typeface="Arial" pitchFamily="34" charset="0"/>
              </a:rPr>
              <a:t>spreadsheet</a:t>
            </a:r>
            <a:r>
              <a:rPr lang="en-GB" sz="2000" dirty="0" smtClean="0">
                <a:solidFill>
                  <a:schemeClr val="tx2">
                    <a:lumMod val="60000"/>
                    <a:lumOff val="40000"/>
                  </a:schemeClr>
                </a:solidFill>
                <a:latin typeface="Arial" pitchFamily="34" charset="0"/>
                <a:cs typeface="Arial" pitchFamily="34" charset="0"/>
              </a:rPr>
              <a:t> software</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If it had been patented would only have dropped its patent in 1999</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Enhancement patents would still be in force.</a:t>
            </a:r>
          </a:p>
          <a:p>
            <a:endParaRPr lang="en-GB" sz="2000" dirty="0">
              <a:solidFill>
                <a:schemeClr val="tx2">
                  <a:lumMod val="60000"/>
                  <a:lumOff val="40000"/>
                </a:schemeClr>
              </a:solidFill>
              <a:latin typeface="Arial" pitchFamily="34" charset="0"/>
              <a:cs typeface="Arial" pitchFamily="34" charset="0"/>
            </a:endParaRPr>
          </a:p>
          <a:p>
            <a:r>
              <a:rPr lang="en-GB" sz="2000" dirty="0">
                <a:solidFill>
                  <a:schemeClr val="tx2">
                    <a:lumMod val="60000"/>
                    <a:lumOff val="40000"/>
                  </a:schemeClr>
                </a:solidFill>
                <a:latin typeface="Arial" pitchFamily="34" charset="0"/>
                <a:cs typeface="Arial" pitchFamily="34" charset="0"/>
              </a:rPr>
              <a:t>New methods and technologies still developed at increasing </a:t>
            </a:r>
            <a:r>
              <a:rPr lang="en-GB" sz="2000" dirty="0" smtClean="0">
                <a:solidFill>
                  <a:schemeClr val="tx2">
                    <a:lumMod val="60000"/>
                    <a:lumOff val="40000"/>
                  </a:schemeClr>
                </a:solidFill>
                <a:latin typeface="Arial" pitchFamily="34" charset="0"/>
                <a:cs typeface="Arial" pitchFamily="34" charset="0"/>
              </a:rPr>
              <a:t>speeds</a:t>
            </a:r>
          </a:p>
          <a:p>
            <a:endParaRPr lang="en-GB" sz="2000" dirty="0">
              <a:solidFill>
                <a:schemeClr val="tx2">
                  <a:lumMod val="60000"/>
                  <a:lumOff val="40000"/>
                </a:schemeClr>
              </a:solidFill>
              <a:latin typeface="Arial" pitchFamily="34" charset="0"/>
              <a:cs typeface="Arial" pitchFamily="34" charset="0"/>
            </a:endParaRPr>
          </a:p>
          <a:p>
            <a:r>
              <a:rPr lang="en-GB" sz="2000" dirty="0" smtClean="0">
                <a:solidFill>
                  <a:schemeClr val="tx2">
                    <a:lumMod val="60000"/>
                    <a:lumOff val="40000"/>
                  </a:schemeClr>
                </a:solidFill>
                <a:latin typeface="Arial" pitchFamily="34" charset="0"/>
                <a:cs typeface="Arial" pitchFamily="34" charset="0"/>
              </a:rPr>
              <a:t>In this environment, the question is if a 25 ort even 20 year Patent is useful</a:t>
            </a:r>
            <a:endParaRPr lang="en-GB" sz="2000" dirty="0">
              <a:latin typeface="Arial" pitchFamily="34" charset="0"/>
              <a:cs typeface="Arial" pitchFamily="34" charset="0"/>
            </a:endParaRPr>
          </a:p>
        </p:txBody>
      </p:sp>
    </p:spTree>
    <p:extLst>
      <p:ext uri="{BB962C8B-B14F-4D97-AF65-F5344CB8AC3E}">
        <p14:creationId xmlns:p14="http://schemas.microsoft.com/office/powerpoint/2010/main" val="24649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 page_FINAL.jpg"/>
          <p:cNvPicPr>
            <a:picLocks noChangeAspect="1"/>
          </p:cNvPicPr>
          <p:nvPr/>
        </p:nvPicPr>
        <p:blipFill>
          <a:blip r:embed="rId2" cstate="print"/>
          <a:stretch>
            <a:fillRect/>
          </a:stretch>
        </p:blipFill>
        <p:spPr>
          <a:xfrm>
            <a:off x="0" y="0"/>
            <a:ext cx="9144000" cy="6858000"/>
          </a:xfrm>
          <a:prstGeom prst="rect">
            <a:avLst/>
          </a:prstGeom>
        </p:spPr>
      </p:pic>
      <p:sp>
        <p:nvSpPr>
          <p:cNvPr id="6" name="TextBox 5"/>
          <p:cNvSpPr txBox="1"/>
          <p:nvPr/>
        </p:nvSpPr>
        <p:spPr>
          <a:xfrm>
            <a:off x="251520" y="332656"/>
            <a:ext cx="6840760" cy="584775"/>
          </a:xfrm>
          <a:prstGeom prst="rect">
            <a:avLst/>
          </a:prstGeom>
          <a:noFill/>
        </p:spPr>
        <p:txBody>
          <a:bodyPr wrap="square" rtlCol="0">
            <a:spAutoFit/>
          </a:bodyPr>
          <a:lstStyle/>
          <a:p>
            <a:r>
              <a:rPr lang="en-GB" sz="3200" dirty="0" smtClean="0">
                <a:solidFill>
                  <a:srgbClr val="0070C0"/>
                </a:solidFill>
                <a:latin typeface="Arial" pitchFamily="34" charset="0"/>
                <a:cs typeface="Arial" pitchFamily="34" charset="0"/>
              </a:rPr>
              <a:t>Software Patents</a:t>
            </a:r>
            <a:endParaRPr lang="en-US" sz="3200" dirty="0">
              <a:solidFill>
                <a:srgbClr val="0070C0"/>
              </a:solidFill>
              <a:latin typeface="Arial" pitchFamily="34" charset="0"/>
              <a:cs typeface="Arial" pitchFamily="34" charset="0"/>
            </a:endParaRPr>
          </a:p>
        </p:txBody>
      </p:sp>
      <p:sp>
        <p:nvSpPr>
          <p:cNvPr id="7" name="TextBox 6"/>
          <p:cNvSpPr txBox="1"/>
          <p:nvPr/>
        </p:nvSpPr>
        <p:spPr>
          <a:xfrm>
            <a:off x="359532" y="1195030"/>
            <a:ext cx="8424936" cy="4524315"/>
          </a:xfrm>
          <a:prstGeom prst="rect">
            <a:avLst/>
          </a:prstGeom>
          <a:noFill/>
        </p:spPr>
        <p:txBody>
          <a:bodyPr wrap="square" rtlCol="0">
            <a:spAutoFit/>
          </a:bodyPr>
          <a:lstStyle/>
          <a:p>
            <a:r>
              <a:rPr lang="en-GB" sz="2000" dirty="0" smtClean="0">
                <a:solidFill>
                  <a:schemeClr val="tx2">
                    <a:lumMod val="60000"/>
                    <a:lumOff val="40000"/>
                  </a:schemeClr>
                </a:solidFill>
                <a:latin typeface="Arial" pitchFamily="34" charset="0"/>
                <a:cs typeface="Arial" pitchFamily="34" charset="0"/>
              </a:rPr>
              <a:t>Software was originally embedded in computers</a:t>
            </a:r>
            <a:r>
              <a:rPr lang="en-GB" sz="2000" dirty="0">
                <a:solidFill>
                  <a:schemeClr val="tx2">
                    <a:lumMod val="60000"/>
                    <a:lumOff val="40000"/>
                  </a:schemeClr>
                </a:solidFill>
                <a:latin typeface="Arial" pitchFamily="34" charset="0"/>
                <a:cs typeface="Arial" pitchFamily="34" charset="0"/>
              </a:rPr>
              <a:t> </a:t>
            </a:r>
            <a:r>
              <a:rPr lang="en-GB" sz="2000" dirty="0" smtClean="0">
                <a:solidFill>
                  <a:schemeClr val="tx2">
                    <a:lumMod val="60000"/>
                    <a:lumOff val="40000"/>
                  </a:schemeClr>
                </a:solidFill>
                <a:latin typeface="Arial" pitchFamily="34" charset="0"/>
                <a:cs typeface="Arial" pitchFamily="34" charset="0"/>
              </a:rPr>
              <a:t>– it wasn’t so “soft”</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Costs of software trivial compared with cost of machine and so became regarded as part of the machine</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Viewed as provided by manufacturers to sell their machines</a:t>
            </a:r>
          </a:p>
          <a:p>
            <a:pPr marL="342900" indent="-342900">
              <a:buFont typeface="Arial" panose="020B0604020202020204" pitchFamily="34" charset="0"/>
              <a:buChar char="•"/>
            </a:pPr>
            <a:endParaRPr lang="en-GB" sz="2000" dirty="0">
              <a:solidFill>
                <a:schemeClr val="tx2">
                  <a:lumMod val="60000"/>
                  <a:lumOff val="40000"/>
                </a:schemeClr>
              </a:solidFill>
              <a:latin typeface="Arial" pitchFamily="34" charset="0"/>
              <a:cs typeface="Arial" pitchFamily="34" charset="0"/>
            </a:endParaRPr>
          </a:p>
          <a:p>
            <a:r>
              <a:rPr lang="en-GB" sz="2000" dirty="0">
                <a:solidFill>
                  <a:schemeClr val="tx2">
                    <a:lumMod val="60000"/>
                    <a:lumOff val="40000"/>
                  </a:schemeClr>
                </a:solidFill>
                <a:latin typeface="Arial" pitchFamily="34" charset="0"/>
                <a:cs typeface="Arial" pitchFamily="34" charset="0"/>
              </a:rPr>
              <a:t>Key debates around software patenting</a:t>
            </a:r>
          </a:p>
          <a:p>
            <a:pPr marL="342900" indent="-342900">
              <a:buFont typeface="Arial" panose="020B0604020202020204" pitchFamily="34" charset="0"/>
              <a:buChar char="•"/>
            </a:pPr>
            <a:r>
              <a:rPr lang="en-GB" sz="2000" dirty="0">
                <a:solidFill>
                  <a:schemeClr val="tx2">
                    <a:lumMod val="60000"/>
                    <a:lumOff val="40000"/>
                  </a:schemeClr>
                </a:solidFill>
                <a:latin typeface="Arial" pitchFamily="34" charset="0"/>
                <a:cs typeface="Arial" pitchFamily="34" charset="0"/>
              </a:rPr>
              <a:t>Obviousness and inventiveness – what if someone patents the for loop?</a:t>
            </a:r>
          </a:p>
          <a:p>
            <a:pPr marL="342900" indent="-342900">
              <a:buFont typeface="Arial" panose="020B0604020202020204" pitchFamily="34" charset="0"/>
              <a:buChar char="•"/>
            </a:pPr>
            <a:r>
              <a:rPr lang="en-GB" sz="2000" dirty="0">
                <a:solidFill>
                  <a:schemeClr val="tx2">
                    <a:lumMod val="60000"/>
                    <a:lumOff val="40000"/>
                  </a:schemeClr>
                </a:solidFill>
                <a:latin typeface="Arial" pitchFamily="34" charset="0"/>
                <a:cs typeface="Arial" pitchFamily="34" charset="0"/>
              </a:rPr>
              <a:t>Overlap with </a:t>
            </a:r>
            <a:r>
              <a:rPr lang="en-GB" sz="2000" dirty="0" smtClean="0">
                <a:solidFill>
                  <a:schemeClr val="tx2">
                    <a:lumMod val="60000"/>
                    <a:lumOff val="40000"/>
                  </a:schemeClr>
                </a:solidFill>
                <a:latin typeface="Arial" pitchFamily="34" charset="0"/>
                <a:cs typeface="Arial" pitchFamily="34" charset="0"/>
              </a:rPr>
              <a:t>copyright – code is already protected from direct copying</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Interoperability – why doesn’t everyone use GIF or PNG?</a:t>
            </a:r>
            <a:endParaRPr lang="en-GB" sz="2000" dirty="0">
              <a:solidFill>
                <a:schemeClr val="tx2">
                  <a:lumMod val="60000"/>
                  <a:lumOff val="40000"/>
                </a:schemeClr>
              </a:solidFill>
              <a:latin typeface="Arial" pitchFamily="34" charset="0"/>
              <a:cs typeface="Arial" pitchFamily="34" charset="0"/>
            </a:endParaRPr>
          </a:p>
          <a:p>
            <a:pPr marL="342900" indent="-342900">
              <a:buFont typeface="Arial" panose="020B0604020202020204" pitchFamily="34" charset="0"/>
              <a:buChar char="•"/>
            </a:pPr>
            <a:r>
              <a:rPr lang="en-GB" sz="2000" dirty="0">
                <a:solidFill>
                  <a:schemeClr val="tx2">
                    <a:lumMod val="60000"/>
                    <a:lumOff val="40000"/>
                  </a:schemeClr>
                </a:solidFill>
                <a:latin typeface="Arial" pitchFamily="34" charset="0"/>
                <a:cs typeface="Arial" pitchFamily="34" charset="0"/>
              </a:rPr>
              <a:t>Patent trolling </a:t>
            </a:r>
            <a:r>
              <a:rPr lang="en-GB" sz="2000" dirty="0" smtClean="0">
                <a:solidFill>
                  <a:schemeClr val="tx2">
                    <a:lumMod val="60000"/>
                    <a:lumOff val="40000"/>
                  </a:schemeClr>
                </a:solidFill>
                <a:latin typeface="Arial" pitchFamily="34" charset="0"/>
                <a:cs typeface="Arial" pitchFamily="34" charset="0"/>
              </a:rPr>
              <a:t>– companies that only buy patents in the United States to sue other companies</a:t>
            </a:r>
            <a:endParaRPr lang="en-GB" sz="2000" dirty="0">
              <a:solidFill>
                <a:schemeClr val="tx2">
                  <a:lumMod val="60000"/>
                  <a:lumOff val="40000"/>
                </a:schemeClr>
              </a:solidFill>
              <a:latin typeface="Arial" pitchFamily="34" charset="0"/>
              <a:cs typeface="Arial" pitchFamily="34" charset="0"/>
            </a:endParaRPr>
          </a:p>
          <a:p>
            <a:endParaRPr lang="en-GB" sz="2400" dirty="0" smtClean="0">
              <a:solidFill>
                <a:schemeClr val="tx2">
                  <a:lumMod val="60000"/>
                  <a:lumOff val="40000"/>
                </a:schemeClr>
              </a:solidFill>
              <a:latin typeface="Arial" pitchFamily="34" charset="0"/>
              <a:cs typeface="Arial" pitchFamily="34" charset="0"/>
            </a:endParaRPr>
          </a:p>
          <a:p>
            <a:endParaRPr lang="en-GB" sz="2400" dirty="0">
              <a:solidFill>
                <a:schemeClr val="tx2">
                  <a:lumMod val="60000"/>
                  <a:lumOff val="40000"/>
                </a:schemeClr>
              </a:solidFill>
              <a:latin typeface="Arial" pitchFamily="34" charset="0"/>
              <a:cs typeface="Arial" pitchFamily="34" charset="0"/>
            </a:endParaRPr>
          </a:p>
        </p:txBody>
      </p:sp>
    </p:spTree>
    <p:extLst>
      <p:ext uri="{BB962C8B-B14F-4D97-AF65-F5344CB8AC3E}">
        <p14:creationId xmlns:p14="http://schemas.microsoft.com/office/powerpoint/2010/main" val="2020762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11-24 at 14.48.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100"/>
            <a:ext cx="9144000" cy="6513411"/>
          </a:xfrm>
          <a:prstGeom prst="rect">
            <a:avLst/>
          </a:prstGeom>
        </p:spPr>
      </p:pic>
    </p:spTree>
    <p:extLst>
      <p:ext uri="{BB962C8B-B14F-4D97-AF65-F5344CB8AC3E}">
        <p14:creationId xmlns:p14="http://schemas.microsoft.com/office/powerpoint/2010/main" val="2827758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11-24 at 14.50.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0"/>
            <a:ext cx="8379684" cy="6858000"/>
          </a:xfrm>
          <a:prstGeom prst="rect">
            <a:avLst/>
          </a:prstGeom>
        </p:spPr>
      </p:pic>
    </p:spTree>
    <p:extLst>
      <p:ext uri="{BB962C8B-B14F-4D97-AF65-F5344CB8AC3E}">
        <p14:creationId xmlns:p14="http://schemas.microsoft.com/office/powerpoint/2010/main" val="3510719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11-24 at 14.51.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400"/>
            <a:ext cx="9144000" cy="6295772"/>
          </a:xfrm>
          <a:prstGeom prst="rect">
            <a:avLst/>
          </a:prstGeom>
        </p:spPr>
      </p:pic>
    </p:spTree>
    <p:extLst>
      <p:ext uri="{BB962C8B-B14F-4D97-AF65-F5344CB8AC3E}">
        <p14:creationId xmlns:p14="http://schemas.microsoft.com/office/powerpoint/2010/main" val="2339710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 page_FINAL.jpg"/>
          <p:cNvPicPr>
            <a:picLocks noChangeAspect="1"/>
          </p:cNvPicPr>
          <p:nvPr/>
        </p:nvPicPr>
        <p:blipFill>
          <a:blip r:embed="rId2" cstate="print"/>
          <a:stretch>
            <a:fillRect/>
          </a:stretch>
        </p:blipFill>
        <p:spPr>
          <a:xfrm>
            <a:off x="0" y="0"/>
            <a:ext cx="9144000" cy="6858000"/>
          </a:xfrm>
          <a:prstGeom prst="rect">
            <a:avLst/>
          </a:prstGeom>
        </p:spPr>
      </p:pic>
      <p:sp>
        <p:nvSpPr>
          <p:cNvPr id="6" name="TextBox 5"/>
          <p:cNvSpPr txBox="1"/>
          <p:nvPr/>
        </p:nvSpPr>
        <p:spPr>
          <a:xfrm>
            <a:off x="251520" y="332656"/>
            <a:ext cx="6840760" cy="584775"/>
          </a:xfrm>
          <a:prstGeom prst="rect">
            <a:avLst/>
          </a:prstGeom>
          <a:noFill/>
        </p:spPr>
        <p:txBody>
          <a:bodyPr wrap="square" rtlCol="0">
            <a:spAutoFit/>
          </a:bodyPr>
          <a:lstStyle/>
          <a:p>
            <a:r>
              <a:rPr lang="en-GB" sz="3200" dirty="0" smtClean="0">
                <a:solidFill>
                  <a:srgbClr val="0070C0"/>
                </a:solidFill>
                <a:latin typeface="Arial" pitchFamily="34" charset="0"/>
                <a:cs typeface="Arial" pitchFamily="34" charset="0"/>
              </a:rPr>
              <a:t>Detractors of IP law</a:t>
            </a:r>
            <a:endParaRPr lang="en-US" sz="3200" dirty="0">
              <a:solidFill>
                <a:srgbClr val="0070C0"/>
              </a:solidFill>
              <a:latin typeface="Arial" pitchFamily="34" charset="0"/>
              <a:cs typeface="Arial" pitchFamily="34" charset="0"/>
            </a:endParaRPr>
          </a:p>
        </p:txBody>
      </p:sp>
      <p:sp>
        <p:nvSpPr>
          <p:cNvPr id="7" name="TextBox 6"/>
          <p:cNvSpPr txBox="1"/>
          <p:nvPr/>
        </p:nvSpPr>
        <p:spPr>
          <a:xfrm>
            <a:off x="503548" y="1624442"/>
            <a:ext cx="8136904" cy="2246769"/>
          </a:xfrm>
          <a:prstGeom prst="rect">
            <a:avLst/>
          </a:prstGeom>
          <a:noFill/>
        </p:spPr>
        <p:txBody>
          <a:bodyPr wrap="square" rtlCol="0">
            <a:spAutoFit/>
          </a:bodyPr>
          <a:lstStyle/>
          <a:p>
            <a:r>
              <a:rPr lang="en-GB" sz="2800" i="1" dirty="0" smtClean="0">
                <a:solidFill>
                  <a:schemeClr val="tx2">
                    <a:lumMod val="60000"/>
                    <a:lumOff val="40000"/>
                  </a:schemeClr>
                </a:solidFill>
                <a:latin typeface="Arial" pitchFamily="34" charset="0"/>
                <a:cs typeface="Arial" pitchFamily="34" charset="0"/>
              </a:rPr>
              <a:t>“He who receives an idea from me, receives instruction himself without lessening mine; as he who lights a taper at mine, receives light without darkening me”</a:t>
            </a:r>
          </a:p>
          <a:p>
            <a:pPr algn="r"/>
            <a:r>
              <a:rPr lang="en-GB" sz="2800" dirty="0" smtClean="0">
                <a:solidFill>
                  <a:schemeClr val="tx2">
                    <a:lumMod val="60000"/>
                    <a:lumOff val="40000"/>
                  </a:schemeClr>
                </a:solidFill>
                <a:latin typeface="Arial" pitchFamily="34" charset="0"/>
                <a:cs typeface="Arial" pitchFamily="34" charset="0"/>
              </a:rPr>
              <a:t>– Thomas Jefferson 1813.</a:t>
            </a:r>
            <a:endParaRPr lang="en-GB" sz="2800" dirty="0">
              <a:solidFill>
                <a:schemeClr val="tx2">
                  <a:lumMod val="60000"/>
                  <a:lumOff val="40000"/>
                </a:schemeClr>
              </a:solidFill>
              <a:latin typeface="Arial" pitchFamily="34" charset="0"/>
              <a:cs typeface="Arial" pitchFamily="34" charset="0"/>
            </a:endParaRPr>
          </a:p>
        </p:txBody>
      </p:sp>
    </p:spTree>
    <p:extLst>
      <p:ext uri="{BB962C8B-B14F-4D97-AF65-F5344CB8AC3E}">
        <p14:creationId xmlns:p14="http://schemas.microsoft.com/office/powerpoint/2010/main" val="392087163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 page_FINAL.jpg"/>
          <p:cNvPicPr>
            <a:picLocks noChangeAspect="1"/>
          </p:cNvPicPr>
          <p:nvPr/>
        </p:nvPicPr>
        <p:blipFill>
          <a:blip r:embed="rId3" cstate="print"/>
          <a:stretch>
            <a:fillRect/>
          </a:stretch>
        </p:blipFill>
        <p:spPr>
          <a:xfrm>
            <a:off x="0" y="0"/>
            <a:ext cx="9144000" cy="6858000"/>
          </a:xfrm>
          <a:prstGeom prst="rect">
            <a:avLst/>
          </a:prstGeom>
        </p:spPr>
      </p:pic>
      <p:sp>
        <p:nvSpPr>
          <p:cNvPr id="6" name="TextBox 5"/>
          <p:cNvSpPr txBox="1"/>
          <p:nvPr/>
        </p:nvSpPr>
        <p:spPr>
          <a:xfrm>
            <a:off x="251520" y="332656"/>
            <a:ext cx="6840760" cy="584775"/>
          </a:xfrm>
          <a:prstGeom prst="rect">
            <a:avLst/>
          </a:prstGeom>
          <a:noFill/>
        </p:spPr>
        <p:txBody>
          <a:bodyPr wrap="square" rtlCol="0">
            <a:spAutoFit/>
          </a:bodyPr>
          <a:lstStyle/>
          <a:p>
            <a:r>
              <a:rPr lang="en-GB" sz="3200" dirty="0" smtClean="0">
                <a:solidFill>
                  <a:srgbClr val="0070C0"/>
                </a:solidFill>
                <a:latin typeface="Arial" pitchFamily="34" charset="0"/>
                <a:cs typeface="Arial" pitchFamily="34" charset="0"/>
              </a:rPr>
              <a:t>Learning Goals</a:t>
            </a:r>
            <a:endParaRPr lang="en-US" sz="3200" dirty="0">
              <a:solidFill>
                <a:srgbClr val="0070C0"/>
              </a:solidFill>
              <a:latin typeface="Arial" pitchFamily="34" charset="0"/>
              <a:cs typeface="Arial" pitchFamily="34" charset="0"/>
            </a:endParaRPr>
          </a:p>
        </p:txBody>
      </p:sp>
      <p:sp>
        <p:nvSpPr>
          <p:cNvPr id="7" name="TextBox 6"/>
          <p:cNvSpPr txBox="1"/>
          <p:nvPr/>
        </p:nvSpPr>
        <p:spPr>
          <a:xfrm>
            <a:off x="251520" y="1196752"/>
            <a:ext cx="8640960" cy="5386090"/>
          </a:xfrm>
          <a:prstGeom prst="rect">
            <a:avLst/>
          </a:prstGeom>
          <a:noFill/>
        </p:spPr>
        <p:txBody>
          <a:bodyPr wrap="square" rtlCol="0">
            <a:spAutoFit/>
          </a:bodyPr>
          <a:lstStyle/>
          <a:p>
            <a:endParaRPr lang="en-GB" sz="2000" dirty="0" smtClean="0">
              <a:solidFill>
                <a:schemeClr val="accent1"/>
              </a:solidFill>
              <a:latin typeface="Arial" pitchFamily="34" charset="0"/>
              <a:cs typeface="Arial" pitchFamily="34" charset="0"/>
            </a:endParaRPr>
          </a:p>
          <a:p>
            <a:r>
              <a:rPr lang="en-GB" sz="2000" dirty="0" smtClean="0">
                <a:solidFill>
                  <a:schemeClr val="accent1"/>
                </a:solidFill>
                <a:latin typeface="Arial" pitchFamily="34" charset="0"/>
                <a:cs typeface="Arial" pitchFamily="34" charset="0"/>
              </a:rPr>
              <a:t>What is Intellectual Property?</a:t>
            </a:r>
          </a:p>
          <a:p>
            <a:endParaRPr lang="en-GB" sz="1400" dirty="0">
              <a:solidFill>
                <a:schemeClr val="accent1"/>
              </a:solidFill>
              <a:latin typeface="Arial" pitchFamily="34" charset="0"/>
              <a:cs typeface="Arial" pitchFamily="34" charset="0"/>
            </a:endParaRPr>
          </a:p>
          <a:p>
            <a:r>
              <a:rPr lang="en-GB" sz="2000" dirty="0" smtClean="0">
                <a:solidFill>
                  <a:schemeClr val="accent1"/>
                </a:solidFill>
                <a:latin typeface="Arial" pitchFamily="34" charset="0"/>
                <a:cs typeface="Arial" pitchFamily="34" charset="0"/>
              </a:rPr>
              <a:t>What are the major Intellectual Property laws and how do they affect computer scientists?</a:t>
            </a:r>
          </a:p>
          <a:p>
            <a:endParaRPr lang="en-GB" sz="1400" dirty="0">
              <a:solidFill>
                <a:schemeClr val="accent1"/>
              </a:solidFill>
              <a:latin typeface="Arial" pitchFamily="34" charset="0"/>
              <a:cs typeface="Arial" pitchFamily="34" charset="0"/>
            </a:endParaRPr>
          </a:p>
          <a:p>
            <a:r>
              <a:rPr lang="en-GB" sz="2000" dirty="0" smtClean="0">
                <a:solidFill>
                  <a:schemeClr val="accent1"/>
                </a:solidFill>
                <a:latin typeface="Arial" pitchFamily="34" charset="0"/>
                <a:cs typeface="Arial" pitchFamily="34" charset="0"/>
              </a:rPr>
              <a:t>What is a monopoly, why don’t we want one, and when do we allow one to exist?</a:t>
            </a:r>
          </a:p>
          <a:p>
            <a:endParaRPr lang="en-GB" sz="1400" dirty="0">
              <a:solidFill>
                <a:schemeClr val="accent1"/>
              </a:solidFill>
              <a:latin typeface="Arial" pitchFamily="34" charset="0"/>
              <a:cs typeface="Arial" pitchFamily="34" charset="0"/>
            </a:endParaRPr>
          </a:p>
          <a:p>
            <a:r>
              <a:rPr lang="en-GB" sz="2000" dirty="0" smtClean="0">
                <a:solidFill>
                  <a:schemeClr val="accent1"/>
                </a:solidFill>
                <a:latin typeface="Arial" pitchFamily="34" charset="0"/>
                <a:cs typeface="Arial" pitchFamily="34" charset="0"/>
              </a:rPr>
              <a:t>Why </a:t>
            </a:r>
            <a:r>
              <a:rPr lang="en-GB" sz="2000" dirty="0">
                <a:solidFill>
                  <a:schemeClr val="accent1"/>
                </a:solidFill>
                <a:latin typeface="Arial" pitchFamily="34" charset="0"/>
                <a:cs typeface="Arial" pitchFamily="34" charset="0"/>
              </a:rPr>
              <a:t>is Intellectual Property law </a:t>
            </a:r>
            <a:r>
              <a:rPr lang="en-GB" sz="2000" dirty="0" smtClean="0">
                <a:solidFill>
                  <a:schemeClr val="accent1"/>
                </a:solidFill>
                <a:latin typeface="Arial" pitchFamily="34" charset="0"/>
                <a:cs typeface="Arial" pitchFamily="34" charset="0"/>
              </a:rPr>
              <a:t>controversial?</a:t>
            </a:r>
          </a:p>
          <a:p>
            <a:endParaRPr lang="en-GB" sz="1400" dirty="0">
              <a:solidFill>
                <a:schemeClr val="accent1"/>
              </a:solidFill>
              <a:latin typeface="Arial" pitchFamily="34" charset="0"/>
              <a:cs typeface="Arial" pitchFamily="34" charset="0"/>
            </a:endParaRPr>
          </a:p>
          <a:p>
            <a:r>
              <a:rPr lang="en-GB" sz="2000" dirty="0" smtClean="0">
                <a:solidFill>
                  <a:schemeClr val="accent1"/>
                </a:solidFill>
                <a:latin typeface="Arial" pitchFamily="34" charset="0"/>
                <a:cs typeface="Arial" pitchFamily="34" charset="0"/>
              </a:rPr>
              <a:t>What is the Open Source movement and why is it </a:t>
            </a:r>
            <a:r>
              <a:rPr lang="en-GB" sz="2000" dirty="0" err="1" smtClean="0">
                <a:solidFill>
                  <a:schemeClr val="accent1"/>
                </a:solidFill>
                <a:latin typeface="Arial" pitchFamily="34" charset="0"/>
                <a:cs typeface="Arial" pitchFamily="34" charset="0"/>
              </a:rPr>
              <a:t>Libre</a:t>
            </a:r>
            <a:r>
              <a:rPr lang="en-GB" sz="2000" dirty="0" smtClean="0">
                <a:solidFill>
                  <a:schemeClr val="accent1"/>
                </a:solidFill>
                <a:latin typeface="Arial" pitchFamily="34" charset="0"/>
                <a:cs typeface="Arial" pitchFamily="34" charset="0"/>
              </a:rPr>
              <a:t>, not just Gratis?</a:t>
            </a:r>
          </a:p>
          <a:p>
            <a:endParaRPr lang="en-GB" sz="2400" dirty="0">
              <a:solidFill>
                <a:schemeClr val="accent1"/>
              </a:solidFill>
              <a:latin typeface="Arial" pitchFamily="34" charset="0"/>
              <a:cs typeface="Arial" pitchFamily="34" charset="0"/>
            </a:endParaRPr>
          </a:p>
          <a:p>
            <a:endParaRPr lang="en-GB" sz="2400" dirty="0" smtClean="0">
              <a:solidFill>
                <a:schemeClr val="accent1"/>
              </a:solidFill>
              <a:latin typeface="Arial" pitchFamily="34" charset="0"/>
              <a:cs typeface="Arial" pitchFamily="34" charset="0"/>
            </a:endParaRPr>
          </a:p>
          <a:p>
            <a:endParaRPr lang="en-GB" sz="2000" dirty="0">
              <a:solidFill>
                <a:schemeClr val="accent1"/>
              </a:solidFill>
              <a:latin typeface="Arial" pitchFamily="34" charset="0"/>
              <a:cs typeface="Arial" pitchFamily="34" charset="0"/>
            </a:endParaRPr>
          </a:p>
          <a:p>
            <a:endParaRPr lang="en-GB" sz="2000" dirty="0" smtClean="0">
              <a:solidFill>
                <a:schemeClr val="accent1"/>
              </a:solidFill>
              <a:latin typeface="Arial" pitchFamily="34" charset="0"/>
              <a:cs typeface="Arial" pitchFamily="34" charset="0"/>
            </a:endParaRPr>
          </a:p>
          <a:p>
            <a:endParaRPr lang="en-GB" sz="2000" dirty="0">
              <a:solidFill>
                <a:schemeClr val="accent1"/>
              </a:solidFill>
              <a:latin typeface="Arial" pitchFamily="34" charset="0"/>
              <a:cs typeface="Arial" pitchFamily="34" charset="0"/>
            </a:endParaRPr>
          </a:p>
          <a:p>
            <a:endParaRPr lang="en-GB" sz="2000" dirty="0">
              <a:solidFill>
                <a:schemeClr val="accent1"/>
              </a:solidFill>
              <a:latin typeface="Arial" pitchFamily="34" charset="0"/>
              <a:cs typeface="Arial" pitchFamily="34" charset="0"/>
            </a:endParaRPr>
          </a:p>
        </p:txBody>
      </p:sp>
    </p:spTree>
    <p:extLst>
      <p:ext uri="{BB962C8B-B14F-4D97-AF65-F5344CB8AC3E}">
        <p14:creationId xmlns:p14="http://schemas.microsoft.com/office/powerpoint/2010/main" val="354298605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 page_FINAL.jpg"/>
          <p:cNvPicPr>
            <a:picLocks noChangeAspect="1"/>
          </p:cNvPicPr>
          <p:nvPr/>
        </p:nvPicPr>
        <p:blipFill>
          <a:blip r:embed="rId2" cstate="print"/>
          <a:stretch>
            <a:fillRect/>
          </a:stretch>
        </p:blipFill>
        <p:spPr>
          <a:xfrm>
            <a:off x="0" y="0"/>
            <a:ext cx="9144000" cy="6858000"/>
          </a:xfrm>
          <a:prstGeom prst="rect">
            <a:avLst/>
          </a:prstGeom>
        </p:spPr>
      </p:pic>
      <p:sp>
        <p:nvSpPr>
          <p:cNvPr id="6" name="TextBox 5"/>
          <p:cNvSpPr txBox="1"/>
          <p:nvPr/>
        </p:nvSpPr>
        <p:spPr>
          <a:xfrm>
            <a:off x="251520" y="332656"/>
            <a:ext cx="6840760" cy="584775"/>
          </a:xfrm>
          <a:prstGeom prst="rect">
            <a:avLst/>
          </a:prstGeom>
          <a:noFill/>
        </p:spPr>
        <p:txBody>
          <a:bodyPr wrap="square" rtlCol="0">
            <a:spAutoFit/>
          </a:bodyPr>
          <a:lstStyle/>
          <a:p>
            <a:r>
              <a:rPr lang="en-GB" sz="3200" dirty="0" smtClean="0">
                <a:solidFill>
                  <a:srgbClr val="0070C0"/>
                </a:solidFill>
                <a:latin typeface="Arial" pitchFamily="34" charset="0"/>
                <a:cs typeface="Arial" pitchFamily="34" charset="0"/>
              </a:rPr>
              <a:t>Who </a:t>
            </a:r>
            <a:r>
              <a:rPr lang="en-GB" sz="3200" dirty="0">
                <a:solidFill>
                  <a:srgbClr val="0070C0"/>
                </a:solidFill>
                <a:latin typeface="Arial" pitchFamily="34" charset="0"/>
                <a:cs typeface="Arial" pitchFamily="34" charset="0"/>
              </a:rPr>
              <a:t>D</a:t>
            </a:r>
            <a:r>
              <a:rPr lang="en-GB" sz="3200" dirty="0" smtClean="0">
                <a:solidFill>
                  <a:srgbClr val="0070C0"/>
                </a:solidFill>
                <a:latin typeface="Arial" pitchFamily="34" charset="0"/>
                <a:cs typeface="Arial" pitchFamily="34" charset="0"/>
              </a:rPr>
              <a:t>o </a:t>
            </a:r>
            <a:r>
              <a:rPr lang="en-GB" sz="3200" dirty="0">
                <a:solidFill>
                  <a:srgbClr val="0070C0"/>
                </a:solidFill>
                <a:latin typeface="Arial" pitchFamily="34" charset="0"/>
                <a:cs typeface="Arial" pitchFamily="34" charset="0"/>
              </a:rPr>
              <a:t>T</a:t>
            </a:r>
            <a:r>
              <a:rPr lang="en-GB" sz="3200" dirty="0" smtClean="0">
                <a:solidFill>
                  <a:srgbClr val="0070C0"/>
                </a:solidFill>
                <a:latin typeface="Arial" pitchFamily="34" charset="0"/>
                <a:cs typeface="Arial" pitchFamily="34" charset="0"/>
              </a:rPr>
              <a:t>hey Protect/benefit?</a:t>
            </a:r>
            <a:endParaRPr lang="en-US" sz="3200" dirty="0">
              <a:solidFill>
                <a:srgbClr val="0070C0"/>
              </a:solidFill>
              <a:latin typeface="Arial" pitchFamily="34" charset="0"/>
              <a:cs typeface="Arial" pitchFamily="34" charset="0"/>
            </a:endParaRPr>
          </a:p>
        </p:txBody>
      </p:sp>
      <p:sp>
        <p:nvSpPr>
          <p:cNvPr id="7" name="TextBox 6"/>
          <p:cNvSpPr txBox="1"/>
          <p:nvPr/>
        </p:nvSpPr>
        <p:spPr>
          <a:xfrm>
            <a:off x="251520" y="1340768"/>
            <a:ext cx="8280920" cy="3139321"/>
          </a:xfrm>
          <a:prstGeom prst="rect">
            <a:avLst/>
          </a:prstGeom>
          <a:noFill/>
        </p:spPr>
        <p:txBody>
          <a:bodyPr wrap="square" rtlCol="0">
            <a:spAutoFit/>
          </a:bodyPr>
          <a:lstStyle/>
          <a:p>
            <a:r>
              <a:rPr lang="en-GB" dirty="0" smtClean="0">
                <a:solidFill>
                  <a:schemeClr val="tx2">
                    <a:lumMod val="60000"/>
                    <a:lumOff val="40000"/>
                  </a:schemeClr>
                </a:solidFill>
                <a:latin typeface="Arial" pitchFamily="34" charset="0"/>
                <a:cs typeface="Arial" pitchFamily="34" charset="0"/>
              </a:rPr>
              <a:t>George Michael compared his record contract with Sony to slavery</a:t>
            </a:r>
          </a:p>
          <a:p>
            <a:endParaRPr lang="en-GB" dirty="0">
              <a:solidFill>
                <a:schemeClr val="tx2">
                  <a:lumMod val="60000"/>
                  <a:lumOff val="40000"/>
                </a:schemeClr>
              </a:solidFill>
              <a:latin typeface="Arial" pitchFamily="34" charset="0"/>
              <a:cs typeface="Arial" pitchFamily="34" charset="0"/>
            </a:endParaRPr>
          </a:p>
          <a:p>
            <a:r>
              <a:rPr lang="en-GB" dirty="0" smtClean="0">
                <a:solidFill>
                  <a:schemeClr val="tx2">
                    <a:lumMod val="60000"/>
                    <a:lumOff val="40000"/>
                  </a:schemeClr>
                </a:solidFill>
                <a:latin typeface="Arial" pitchFamily="34" charset="0"/>
                <a:cs typeface="Arial" pitchFamily="34" charset="0"/>
              </a:rPr>
              <a:t>Janis Ian says she would rather get $2 each DVD by selling thousands directly herself, than get $0.05 per CD on a recording contract</a:t>
            </a:r>
          </a:p>
          <a:p>
            <a:endParaRPr lang="en-GB" dirty="0">
              <a:solidFill>
                <a:schemeClr val="tx2">
                  <a:lumMod val="60000"/>
                  <a:lumOff val="40000"/>
                </a:schemeClr>
              </a:solidFill>
              <a:latin typeface="Arial" pitchFamily="34" charset="0"/>
              <a:cs typeface="Arial" pitchFamily="34" charset="0"/>
            </a:endParaRPr>
          </a:p>
          <a:p>
            <a:r>
              <a:rPr lang="en-GB" dirty="0" smtClean="0">
                <a:solidFill>
                  <a:schemeClr val="tx2">
                    <a:lumMod val="60000"/>
                    <a:lumOff val="40000"/>
                  </a:schemeClr>
                </a:solidFill>
                <a:latin typeface="Arial" pitchFamily="34" charset="0"/>
                <a:cs typeface="Arial" pitchFamily="34" charset="0"/>
              </a:rPr>
              <a:t>In contrast, </a:t>
            </a:r>
            <a:r>
              <a:rPr lang="en-GB" dirty="0" err="1" smtClean="0">
                <a:solidFill>
                  <a:schemeClr val="tx2">
                    <a:lumMod val="60000"/>
                    <a:lumOff val="40000"/>
                  </a:schemeClr>
                </a:solidFill>
                <a:latin typeface="Arial" pitchFamily="34" charset="0"/>
                <a:cs typeface="Arial" pitchFamily="34" charset="0"/>
              </a:rPr>
              <a:t>CryTek</a:t>
            </a:r>
            <a:r>
              <a:rPr lang="en-GB" dirty="0" smtClean="0">
                <a:solidFill>
                  <a:schemeClr val="tx2">
                    <a:lumMod val="60000"/>
                    <a:lumOff val="40000"/>
                  </a:schemeClr>
                </a:solidFill>
                <a:latin typeface="Arial" pitchFamily="34" charset="0"/>
                <a:cs typeface="Arial" pitchFamily="34" charset="0"/>
              </a:rPr>
              <a:t>, makers of the </a:t>
            </a:r>
            <a:r>
              <a:rPr lang="en-GB" dirty="0" err="1" smtClean="0">
                <a:solidFill>
                  <a:schemeClr val="tx2">
                    <a:lumMod val="60000"/>
                    <a:lumOff val="40000"/>
                  </a:schemeClr>
                </a:solidFill>
                <a:latin typeface="Arial" pitchFamily="34" charset="0"/>
                <a:cs typeface="Arial" pitchFamily="34" charset="0"/>
              </a:rPr>
              <a:t>Crysis</a:t>
            </a:r>
            <a:r>
              <a:rPr lang="en-GB" dirty="0" smtClean="0">
                <a:solidFill>
                  <a:schemeClr val="tx2">
                    <a:lumMod val="60000"/>
                    <a:lumOff val="40000"/>
                  </a:schemeClr>
                </a:solidFill>
                <a:latin typeface="Arial" pitchFamily="34" charset="0"/>
                <a:cs typeface="Arial" pitchFamily="34" charset="0"/>
              </a:rPr>
              <a:t> games said at one point pirated copies of </a:t>
            </a:r>
            <a:r>
              <a:rPr lang="en-GB" dirty="0" err="1" smtClean="0">
                <a:solidFill>
                  <a:schemeClr val="tx2">
                    <a:lumMod val="60000"/>
                    <a:lumOff val="40000"/>
                  </a:schemeClr>
                </a:solidFill>
                <a:latin typeface="Arial" pitchFamily="34" charset="0"/>
                <a:cs typeface="Arial" pitchFamily="34" charset="0"/>
              </a:rPr>
              <a:t>Crysis</a:t>
            </a:r>
            <a:r>
              <a:rPr lang="en-GB" dirty="0" smtClean="0">
                <a:solidFill>
                  <a:schemeClr val="tx2">
                    <a:lumMod val="60000"/>
                    <a:lumOff val="40000"/>
                  </a:schemeClr>
                </a:solidFill>
                <a:latin typeface="Arial" pitchFamily="34" charset="0"/>
                <a:cs typeface="Arial" pitchFamily="34" charset="0"/>
              </a:rPr>
              <a:t> outnumbered legitimate copies 15 to 1</a:t>
            </a:r>
          </a:p>
          <a:p>
            <a:pPr marL="285750" indent="-285750">
              <a:buFont typeface="Arial" panose="020B0604020202020204" pitchFamily="34" charset="0"/>
              <a:buChar char="•"/>
            </a:pPr>
            <a:r>
              <a:rPr lang="en-GB" dirty="0" smtClean="0">
                <a:solidFill>
                  <a:schemeClr val="tx2">
                    <a:lumMod val="60000"/>
                    <a:lumOff val="40000"/>
                  </a:schemeClr>
                </a:solidFill>
                <a:latin typeface="Arial" pitchFamily="34" charset="0"/>
                <a:cs typeface="Arial" pitchFamily="34" charset="0"/>
              </a:rPr>
              <a:t>The cost to the economy of Piracy is extremely hard to pin down</a:t>
            </a:r>
          </a:p>
          <a:p>
            <a:pPr marL="742950" lvl="1" indent="-285750">
              <a:buFont typeface="Arial" panose="020B0604020202020204" pitchFamily="34" charset="0"/>
              <a:buChar char="•"/>
            </a:pPr>
            <a:r>
              <a:rPr lang="en-GB" dirty="0" smtClean="0">
                <a:solidFill>
                  <a:schemeClr val="tx2">
                    <a:lumMod val="60000"/>
                    <a:lumOff val="40000"/>
                  </a:schemeClr>
                </a:solidFill>
                <a:latin typeface="Arial" pitchFamily="34" charset="0"/>
                <a:cs typeface="Arial" pitchFamily="34" charset="0"/>
              </a:rPr>
              <a:t>Sone argue there is no cost – why?</a:t>
            </a:r>
          </a:p>
          <a:p>
            <a:pPr marL="285750" indent="-285750">
              <a:buFont typeface="Arial" panose="020B0604020202020204" pitchFamily="34" charset="0"/>
              <a:buChar char="•"/>
            </a:pPr>
            <a:r>
              <a:rPr lang="en-GB" dirty="0" smtClean="0">
                <a:solidFill>
                  <a:schemeClr val="tx2">
                    <a:lumMod val="60000"/>
                    <a:lumOff val="40000"/>
                  </a:schemeClr>
                </a:solidFill>
                <a:latin typeface="Arial" pitchFamily="34" charset="0"/>
                <a:cs typeface="Arial" pitchFamily="34" charset="0"/>
              </a:rPr>
              <a:t>The rise in popularity of “Digital Platforms” is in no small part because it can be harder to pirate material on them</a:t>
            </a:r>
            <a:endParaRPr lang="en-GB" dirty="0">
              <a:solidFill>
                <a:schemeClr val="tx2">
                  <a:lumMod val="60000"/>
                  <a:lumOff val="40000"/>
                </a:schemeClr>
              </a:solidFill>
              <a:latin typeface="Arial" pitchFamily="34" charset="0"/>
              <a:cs typeface="Arial" pitchFamily="34" charset="0"/>
            </a:endParaRPr>
          </a:p>
        </p:txBody>
      </p:sp>
    </p:spTree>
    <p:extLst>
      <p:ext uri="{BB962C8B-B14F-4D97-AF65-F5344CB8AC3E}">
        <p14:creationId xmlns:p14="http://schemas.microsoft.com/office/powerpoint/2010/main" val="974072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 page_FINAL.jpg"/>
          <p:cNvPicPr>
            <a:picLocks noChangeAspect="1"/>
          </p:cNvPicPr>
          <p:nvPr/>
        </p:nvPicPr>
        <p:blipFill>
          <a:blip r:embed="rId2" cstate="print"/>
          <a:stretch>
            <a:fillRect/>
          </a:stretch>
        </p:blipFill>
        <p:spPr>
          <a:xfrm>
            <a:off x="-15876" y="0"/>
            <a:ext cx="9159875" cy="6869906"/>
          </a:xfrm>
          <a:prstGeom prst="rect">
            <a:avLst/>
          </a:prstGeom>
        </p:spPr>
      </p:pic>
      <p:sp>
        <p:nvSpPr>
          <p:cNvPr id="6" name="TextBox 5"/>
          <p:cNvSpPr txBox="1"/>
          <p:nvPr/>
        </p:nvSpPr>
        <p:spPr>
          <a:xfrm>
            <a:off x="251520" y="142156"/>
            <a:ext cx="9721080" cy="1077218"/>
          </a:xfrm>
          <a:prstGeom prst="rect">
            <a:avLst/>
          </a:prstGeom>
          <a:noFill/>
        </p:spPr>
        <p:txBody>
          <a:bodyPr wrap="square" rtlCol="0">
            <a:spAutoFit/>
          </a:bodyPr>
          <a:lstStyle/>
          <a:p>
            <a:r>
              <a:rPr lang="en-US" sz="3200" dirty="0" smtClean="0">
                <a:solidFill>
                  <a:srgbClr val="0070C0"/>
                </a:solidFill>
                <a:latin typeface="Arial" pitchFamily="34" charset="0"/>
                <a:cs typeface="Arial" pitchFamily="34" charset="0"/>
              </a:rPr>
              <a:t>Prominent computing technologies involved in</a:t>
            </a:r>
          </a:p>
          <a:p>
            <a:r>
              <a:rPr lang="en-US" sz="3200" dirty="0" smtClean="0">
                <a:solidFill>
                  <a:srgbClr val="0070C0"/>
                </a:solidFill>
                <a:latin typeface="Arial" pitchFamily="34" charset="0"/>
                <a:cs typeface="Arial" pitchFamily="34" charset="0"/>
              </a:rPr>
              <a:t>antitrust lawsuits</a:t>
            </a:r>
            <a:endParaRPr lang="en-US" sz="3200" dirty="0">
              <a:solidFill>
                <a:srgbClr val="0070C0"/>
              </a:solidFill>
              <a:latin typeface="Arial" pitchFamily="34" charset="0"/>
              <a:cs typeface="Arial" pitchFamily="34" charset="0"/>
            </a:endParaRPr>
          </a:p>
        </p:txBody>
      </p:sp>
      <p:pic>
        <p:nvPicPr>
          <p:cNvPr id="1026" name="Picture 2" descr="http://www.asiapacificsecuritymagazine.com/wp-content/uploads/2015/04/Microsoft-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846948"/>
            <a:ext cx="3008649" cy="3008649"/>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https://i.guim.co.uk/img/static/sys-images/Guardian/Pix/pictures/2015/9/2/1441183560181/d8fff663-80b8-4328-9959-0f0bc6132023-2060x1236.jpeg?w=620&amp;q=85&amp;auto=format&amp;sharp=10&amp;s=23adbdd4ab297950d7edd266a73182c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AutoShape 6" descr="https://i.guim.co.uk/img/static/sys-images/Guardian/Pix/pictures/2015/9/2/1441183560181/d8fff663-80b8-4328-9959-0f0bc6132023-2060x1236.jpeg?w=620&amp;q=85&amp;auto=format&amp;sharp=10&amp;s=23adbdd4ab297950d7edd266a73182c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8" descr="https://i.guim.co.uk/img/static/sys-images/Guardian/Pix/pictures/2015/9/2/1441183560181/d8fff663-80b8-4328-9959-0f0bc6132023-2060x1236.jpeg?w=620&amp;q=85&amp;auto=format&amp;sharp=10&amp;s=23adbdd4ab297950d7edd266a73182c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AutoShape 10" descr="https://i.guim.co.uk/img/static/sys-images/Guardian/Pix/pictures/2015/9/2/1441183560181/d8fff663-80b8-4328-9959-0f0bc6132023-2060x1236.jpeg?w=620&amp;q=85&amp;auto=format&amp;sharp=10&amp;s=23adbdd4ab297950d7edd266a73182cf"/>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6" name="Picture 12" descr="http://i.kinja-img.com/gawker-media/image/upload/s--pEKSmwzm--/c_scale,fl_progressive,q_80,w_800/141422881532518868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2147" y="2652666"/>
            <a:ext cx="2829463" cy="15526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creenshots.en.sftcdn.net/en/scrn/318000/318673/internet-explorer-10-for-windows-7-16-535x53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4182" y="2597859"/>
            <a:ext cx="1506825" cy="150682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upload.wikimedia.org/wikipedia/commons/thumb/5/51/IBM_logo.svg/2000px-IBM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0375" y="1373416"/>
            <a:ext cx="3015818" cy="12063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thumb/2/29/HP_New_Logo_2D.svg/1024px-HP_New_Logo_2D.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1900" y="1261601"/>
            <a:ext cx="1429955" cy="14299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logok.org/wp-content/uploads/2014/04/Apple-logo-grey-880x625.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43349" y="3461377"/>
            <a:ext cx="3107058" cy="2206717"/>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9409" y="3812981"/>
            <a:ext cx="2852738" cy="1090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Network Solution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9331" y="1805127"/>
            <a:ext cx="2676525" cy="3429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ipam.ucla.edu/wp-content/uploads/2015/04/AMD-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16205" y="4323111"/>
            <a:ext cx="1282778" cy="134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17259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 page_FINAL.jpg"/>
          <p:cNvPicPr>
            <a:picLocks noChangeAspect="1"/>
          </p:cNvPicPr>
          <p:nvPr/>
        </p:nvPicPr>
        <p:blipFill>
          <a:blip r:embed="rId2" cstate="print"/>
          <a:stretch>
            <a:fillRect/>
          </a:stretch>
        </p:blipFill>
        <p:spPr>
          <a:xfrm>
            <a:off x="-15876" y="0"/>
            <a:ext cx="9159875" cy="6869906"/>
          </a:xfrm>
          <a:prstGeom prst="rect">
            <a:avLst/>
          </a:prstGeom>
        </p:spPr>
      </p:pic>
      <p:sp>
        <p:nvSpPr>
          <p:cNvPr id="6" name="TextBox 5"/>
          <p:cNvSpPr txBox="1"/>
          <p:nvPr/>
        </p:nvSpPr>
        <p:spPr>
          <a:xfrm>
            <a:off x="251520" y="142156"/>
            <a:ext cx="9721080" cy="1077218"/>
          </a:xfrm>
          <a:prstGeom prst="rect">
            <a:avLst/>
          </a:prstGeom>
          <a:noFill/>
        </p:spPr>
        <p:txBody>
          <a:bodyPr wrap="square" rtlCol="0">
            <a:spAutoFit/>
          </a:bodyPr>
          <a:lstStyle/>
          <a:p>
            <a:r>
              <a:rPr lang="en-US" sz="3200" dirty="0">
                <a:solidFill>
                  <a:srgbClr val="0070C0"/>
                </a:solidFill>
                <a:latin typeface="Arial" pitchFamily="34" charset="0"/>
                <a:cs typeface="Arial" pitchFamily="34" charset="0"/>
              </a:rPr>
              <a:t>Prominent computing technologies </a:t>
            </a:r>
            <a:r>
              <a:rPr lang="en-US" sz="3200" dirty="0" smtClean="0">
                <a:solidFill>
                  <a:srgbClr val="0070C0"/>
                </a:solidFill>
                <a:latin typeface="Arial" pitchFamily="34" charset="0"/>
                <a:cs typeface="Arial" pitchFamily="34" charset="0"/>
              </a:rPr>
              <a:t>not involved </a:t>
            </a:r>
          </a:p>
          <a:p>
            <a:r>
              <a:rPr lang="en-US" sz="3200" dirty="0" smtClean="0">
                <a:solidFill>
                  <a:srgbClr val="0070C0"/>
                </a:solidFill>
                <a:latin typeface="Arial" pitchFamily="34" charset="0"/>
                <a:cs typeface="Arial" pitchFamily="34" charset="0"/>
              </a:rPr>
              <a:t>In antitrust </a:t>
            </a:r>
            <a:r>
              <a:rPr lang="en-US" sz="3200" dirty="0">
                <a:solidFill>
                  <a:srgbClr val="0070C0"/>
                </a:solidFill>
                <a:latin typeface="Arial" pitchFamily="34" charset="0"/>
                <a:cs typeface="Arial" pitchFamily="34" charset="0"/>
              </a:rPr>
              <a:t>lawsuits</a:t>
            </a:r>
          </a:p>
        </p:txBody>
      </p:sp>
      <p:sp>
        <p:nvSpPr>
          <p:cNvPr id="2" name="AutoShape 4" descr="https://i.guim.co.uk/img/static/sys-images/Guardian/Pix/pictures/2015/9/2/1441183560181/d8fff663-80b8-4328-9959-0f0bc6132023-2060x1236.jpeg?w=620&amp;q=85&amp;auto=format&amp;sharp=10&amp;s=23adbdd4ab297950d7edd266a73182c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AutoShape 6" descr="https://i.guim.co.uk/img/static/sys-images/Guardian/Pix/pictures/2015/9/2/1441183560181/d8fff663-80b8-4328-9959-0f0bc6132023-2060x1236.jpeg?w=620&amp;q=85&amp;auto=format&amp;sharp=10&amp;s=23adbdd4ab297950d7edd266a73182c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8" descr="https://i.guim.co.uk/img/static/sys-images/Guardian/Pix/pictures/2015/9/2/1441183560181/d8fff663-80b8-4328-9959-0f0bc6132023-2060x1236.jpeg?w=620&amp;q=85&amp;auto=format&amp;sharp=10&amp;s=23adbdd4ab297950d7edd266a73182c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AutoShape 10" descr="https://i.guim.co.uk/img/static/sys-images/Guardian/Pix/pictures/2015/9/2/1441183560181/d8fff663-80b8-4328-9959-0f0bc6132023-2060x1236.jpeg?w=620&amp;q=85&amp;auto=format&amp;sharp=10&amp;s=23adbdd4ab297950d7edd266a73182cf"/>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8324416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 page_FINAL.jpg"/>
          <p:cNvPicPr>
            <a:picLocks noChangeAspect="1"/>
          </p:cNvPicPr>
          <p:nvPr/>
        </p:nvPicPr>
        <p:blipFill>
          <a:blip r:embed="rId2" cstate="print"/>
          <a:stretch>
            <a:fillRect/>
          </a:stretch>
        </p:blipFill>
        <p:spPr>
          <a:xfrm>
            <a:off x="0" y="0"/>
            <a:ext cx="9144000" cy="6858000"/>
          </a:xfrm>
          <a:prstGeom prst="rect">
            <a:avLst/>
          </a:prstGeom>
        </p:spPr>
      </p:pic>
      <p:sp>
        <p:nvSpPr>
          <p:cNvPr id="7" name="TextBox 6"/>
          <p:cNvSpPr txBox="1"/>
          <p:nvPr/>
        </p:nvSpPr>
        <p:spPr>
          <a:xfrm>
            <a:off x="359532" y="1195030"/>
            <a:ext cx="8424936" cy="2308324"/>
          </a:xfrm>
          <a:prstGeom prst="rect">
            <a:avLst/>
          </a:prstGeom>
          <a:noFill/>
        </p:spPr>
        <p:txBody>
          <a:bodyPr wrap="square" rtlCol="0">
            <a:spAutoFit/>
          </a:bodyPr>
          <a:lstStyle/>
          <a:p>
            <a:pPr algn="ctr"/>
            <a:endParaRPr lang="en-GB" sz="2800" dirty="0" smtClean="0">
              <a:solidFill>
                <a:schemeClr val="tx2">
                  <a:lumMod val="60000"/>
                  <a:lumOff val="40000"/>
                </a:schemeClr>
              </a:solidFill>
              <a:latin typeface="Arial" pitchFamily="34" charset="0"/>
              <a:cs typeface="Arial" pitchFamily="34" charset="0"/>
            </a:endParaRPr>
          </a:p>
          <a:p>
            <a:pPr algn="ctr"/>
            <a:endParaRPr lang="en-GB" sz="3600" dirty="0">
              <a:solidFill>
                <a:schemeClr val="tx2">
                  <a:lumMod val="60000"/>
                  <a:lumOff val="40000"/>
                </a:schemeClr>
              </a:solidFill>
              <a:latin typeface="Arial" pitchFamily="34" charset="0"/>
              <a:cs typeface="Arial" pitchFamily="34" charset="0"/>
            </a:endParaRPr>
          </a:p>
          <a:p>
            <a:pPr algn="ctr"/>
            <a:r>
              <a:rPr lang="en-GB" sz="4000" dirty="0" smtClean="0">
                <a:solidFill>
                  <a:schemeClr val="tx2">
                    <a:lumMod val="60000"/>
                    <a:lumOff val="40000"/>
                  </a:schemeClr>
                </a:solidFill>
                <a:latin typeface="Arial" pitchFamily="34" charset="0"/>
                <a:cs typeface="Arial" pitchFamily="34" charset="0"/>
              </a:rPr>
              <a:t>To what extent should you be able to patent software? </a:t>
            </a:r>
            <a:endParaRPr lang="en-GB" sz="4000" dirty="0">
              <a:solidFill>
                <a:schemeClr val="tx2">
                  <a:lumMod val="60000"/>
                  <a:lumOff val="40000"/>
                </a:schemeClr>
              </a:solidFill>
              <a:latin typeface="Arial" pitchFamily="34" charset="0"/>
              <a:cs typeface="Arial" pitchFamily="34" charset="0"/>
            </a:endParaRPr>
          </a:p>
        </p:txBody>
      </p:sp>
    </p:spTree>
    <p:extLst>
      <p:ext uri="{BB962C8B-B14F-4D97-AF65-F5344CB8AC3E}">
        <p14:creationId xmlns:p14="http://schemas.microsoft.com/office/powerpoint/2010/main" val="1665028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 page_FINAL.jpg"/>
          <p:cNvPicPr>
            <a:picLocks noChangeAspect="1"/>
          </p:cNvPicPr>
          <p:nvPr/>
        </p:nvPicPr>
        <p:blipFill>
          <a:blip r:embed="rId2" cstate="print"/>
          <a:stretch>
            <a:fillRect/>
          </a:stretch>
        </p:blipFill>
        <p:spPr>
          <a:xfrm>
            <a:off x="0" y="0"/>
            <a:ext cx="9144000" cy="6858000"/>
          </a:xfrm>
          <a:prstGeom prst="rect">
            <a:avLst/>
          </a:prstGeom>
        </p:spPr>
      </p:pic>
      <p:sp>
        <p:nvSpPr>
          <p:cNvPr id="6" name="TextBox 5"/>
          <p:cNvSpPr txBox="1"/>
          <p:nvPr/>
        </p:nvSpPr>
        <p:spPr>
          <a:xfrm>
            <a:off x="251520" y="332656"/>
            <a:ext cx="6840760" cy="584775"/>
          </a:xfrm>
          <a:prstGeom prst="rect">
            <a:avLst/>
          </a:prstGeom>
          <a:noFill/>
        </p:spPr>
        <p:txBody>
          <a:bodyPr wrap="square" rtlCol="0">
            <a:spAutoFit/>
          </a:bodyPr>
          <a:lstStyle/>
          <a:p>
            <a:r>
              <a:rPr lang="en-GB" sz="3200" dirty="0" smtClean="0">
                <a:solidFill>
                  <a:srgbClr val="0070C0"/>
                </a:solidFill>
                <a:latin typeface="Arial" pitchFamily="34" charset="0"/>
                <a:cs typeface="Arial" pitchFamily="34" charset="0"/>
              </a:rPr>
              <a:t>The Open Source Movement</a:t>
            </a:r>
            <a:endParaRPr lang="en-US" sz="3200" dirty="0">
              <a:solidFill>
                <a:srgbClr val="0070C0"/>
              </a:solidFill>
              <a:latin typeface="Arial" pitchFamily="34" charset="0"/>
              <a:cs typeface="Arial" pitchFamily="34" charset="0"/>
            </a:endParaRPr>
          </a:p>
        </p:txBody>
      </p:sp>
      <p:sp>
        <p:nvSpPr>
          <p:cNvPr id="7" name="TextBox 6"/>
          <p:cNvSpPr txBox="1"/>
          <p:nvPr/>
        </p:nvSpPr>
        <p:spPr>
          <a:xfrm>
            <a:off x="359532" y="1195030"/>
            <a:ext cx="8424936" cy="3477875"/>
          </a:xfrm>
          <a:prstGeom prst="rect">
            <a:avLst/>
          </a:prstGeom>
          <a:noFill/>
        </p:spPr>
        <p:txBody>
          <a:bodyPr wrap="square" rtlCol="0">
            <a:spAutoFit/>
          </a:bodyPr>
          <a:lstStyle/>
          <a:p>
            <a:r>
              <a:rPr lang="en-GB" sz="2000" dirty="0" smtClean="0">
                <a:solidFill>
                  <a:schemeClr val="tx2">
                    <a:lumMod val="60000"/>
                    <a:lumOff val="40000"/>
                  </a:schemeClr>
                </a:solidFill>
                <a:latin typeface="Arial" pitchFamily="34" charset="0"/>
                <a:cs typeface="Arial" pitchFamily="34" charset="0"/>
              </a:rPr>
              <a:t>Gratis </a:t>
            </a:r>
            <a:r>
              <a:rPr lang="en-GB" sz="2000" dirty="0" err="1" smtClean="0">
                <a:solidFill>
                  <a:schemeClr val="tx2">
                    <a:lumMod val="60000"/>
                    <a:lumOff val="40000"/>
                  </a:schemeClr>
                </a:solidFill>
                <a:latin typeface="Arial" pitchFamily="34" charset="0"/>
                <a:cs typeface="Arial" pitchFamily="34" charset="0"/>
              </a:rPr>
              <a:t>vs</a:t>
            </a:r>
            <a:r>
              <a:rPr lang="en-GB" sz="2000" dirty="0" smtClean="0">
                <a:solidFill>
                  <a:schemeClr val="tx2">
                    <a:lumMod val="60000"/>
                    <a:lumOff val="40000"/>
                  </a:schemeClr>
                </a:solidFill>
                <a:latin typeface="Arial" pitchFamily="34" charset="0"/>
                <a:cs typeface="Arial" pitchFamily="34" charset="0"/>
              </a:rPr>
              <a:t> </a:t>
            </a:r>
            <a:r>
              <a:rPr lang="en-GB" sz="2000" dirty="0" err="1" smtClean="0">
                <a:solidFill>
                  <a:schemeClr val="tx2">
                    <a:lumMod val="60000"/>
                    <a:lumOff val="40000"/>
                  </a:schemeClr>
                </a:solidFill>
                <a:latin typeface="Arial" pitchFamily="34" charset="0"/>
                <a:cs typeface="Arial" pitchFamily="34" charset="0"/>
              </a:rPr>
              <a:t>Libre</a:t>
            </a:r>
            <a:r>
              <a:rPr lang="en-GB" sz="2000" dirty="0" smtClean="0">
                <a:solidFill>
                  <a:schemeClr val="tx2">
                    <a:lumMod val="60000"/>
                    <a:lumOff val="40000"/>
                  </a:schemeClr>
                </a:solidFill>
                <a:latin typeface="Arial" pitchFamily="34" charset="0"/>
                <a:cs typeface="Arial" pitchFamily="34" charset="0"/>
              </a:rPr>
              <a:t>: “Free as in free speech, not as in free beer”</a:t>
            </a:r>
          </a:p>
          <a:p>
            <a:endParaRPr lang="en-GB" sz="2000" dirty="0">
              <a:solidFill>
                <a:schemeClr val="tx2">
                  <a:lumMod val="60000"/>
                  <a:lumOff val="40000"/>
                </a:schemeClr>
              </a:solidFill>
              <a:latin typeface="Arial" pitchFamily="34" charset="0"/>
              <a:cs typeface="Arial" pitchFamily="34" charset="0"/>
            </a:endParaRPr>
          </a:p>
          <a:p>
            <a:r>
              <a:rPr lang="en-GB" sz="2000" dirty="0" smtClean="0">
                <a:solidFill>
                  <a:schemeClr val="tx2">
                    <a:lumMod val="60000"/>
                    <a:lumOff val="40000"/>
                  </a:schemeClr>
                </a:solidFill>
                <a:latin typeface="Arial" pitchFamily="34" charset="0"/>
                <a:cs typeface="Arial" pitchFamily="34" charset="0"/>
              </a:rPr>
              <a:t>Open Source technologies are available under a license that requires only that you make improvements to that technology freely available</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Linux, Apache Foundation and Web Server, Mozilla, Chromium, </a:t>
            </a:r>
            <a:r>
              <a:rPr lang="en-GB" sz="2000" dirty="0" err="1" smtClean="0">
                <a:solidFill>
                  <a:schemeClr val="tx2">
                    <a:lumMod val="60000"/>
                    <a:lumOff val="40000"/>
                  </a:schemeClr>
                </a:solidFill>
                <a:latin typeface="Arial" pitchFamily="34" charset="0"/>
                <a:cs typeface="Arial" pitchFamily="34" charset="0"/>
              </a:rPr>
              <a:t>Libre</a:t>
            </a:r>
            <a:r>
              <a:rPr lang="en-GB" sz="2000" dirty="0" smtClean="0">
                <a:solidFill>
                  <a:schemeClr val="tx2">
                    <a:lumMod val="60000"/>
                    <a:lumOff val="40000"/>
                  </a:schemeClr>
                </a:solidFill>
                <a:latin typeface="Arial" pitchFamily="34" charset="0"/>
                <a:cs typeface="Arial" pitchFamily="34" charset="0"/>
              </a:rPr>
              <a:t> Office, Android</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Open Standards – HTTP, UML, PNG, PDF</a:t>
            </a:r>
          </a:p>
          <a:p>
            <a:endParaRPr lang="en-GB" sz="2000" dirty="0" smtClean="0">
              <a:solidFill>
                <a:schemeClr val="tx2">
                  <a:lumMod val="60000"/>
                  <a:lumOff val="40000"/>
                </a:schemeClr>
              </a:solidFill>
              <a:latin typeface="Arial" pitchFamily="34" charset="0"/>
              <a:cs typeface="Arial" pitchFamily="34" charset="0"/>
            </a:endParaRPr>
          </a:p>
          <a:p>
            <a:r>
              <a:rPr lang="en-GB" sz="2000" dirty="0" smtClean="0">
                <a:solidFill>
                  <a:schemeClr val="tx2">
                    <a:lumMod val="60000"/>
                    <a:lumOff val="40000"/>
                  </a:schemeClr>
                </a:solidFill>
                <a:latin typeface="Arial" pitchFamily="34" charset="0"/>
                <a:cs typeface="Arial" pitchFamily="34" charset="0"/>
              </a:rPr>
              <a:t>Not just about software too</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Open Hardware – Arduino platform you may use</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And more – Open Medicine, Open Content, Open Beer(!)</a:t>
            </a:r>
            <a:endParaRPr lang="en-GB" sz="2400" dirty="0">
              <a:solidFill>
                <a:schemeClr val="tx2">
                  <a:lumMod val="60000"/>
                  <a:lumOff val="40000"/>
                </a:schemeClr>
              </a:solidFill>
              <a:latin typeface="Arial" pitchFamily="34" charset="0"/>
              <a:cs typeface="Arial" pitchFamily="34" charset="0"/>
            </a:endParaRPr>
          </a:p>
        </p:txBody>
      </p:sp>
    </p:spTree>
    <p:extLst>
      <p:ext uri="{BB962C8B-B14F-4D97-AF65-F5344CB8AC3E}">
        <p14:creationId xmlns:p14="http://schemas.microsoft.com/office/powerpoint/2010/main" val="2480239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 page_FINAL.jpg"/>
          <p:cNvPicPr>
            <a:picLocks noChangeAspect="1"/>
          </p:cNvPicPr>
          <p:nvPr/>
        </p:nvPicPr>
        <p:blipFill>
          <a:blip r:embed="rId2" cstate="print"/>
          <a:stretch>
            <a:fillRect/>
          </a:stretch>
        </p:blipFill>
        <p:spPr>
          <a:xfrm>
            <a:off x="0" y="0"/>
            <a:ext cx="9144000" cy="6858000"/>
          </a:xfrm>
          <a:prstGeom prst="rect">
            <a:avLst/>
          </a:prstGeom>
        </p:spPr>
      </p:pic>
      <p:sp>
        <p:nvSpPr>
          <p:cNvPr id="6" name="TextBox 5"/>
          <p:cNvSpPr txBox="1"/>
          <p:nvPr/>
        </p:nvSpPr>
        <p:spPr>
          <a:xfrm>
            <a:off x="251520" y="332656"/>
            <a:ext cx="6840760" cy="584775"/>
          </a:xfrm>
          <a:prstGeom prst="rect">
            <a:avLst/>
          </a:prstGeom>
          <a:noFill/>
        </p:spPr>
        <p:txBody>
          <a:bodyPr wrap="square" rtlCol="0">
            <a:spAutoFit/>
          </a:bodyPr>
          <a:lstStyle/>
          <a:p>
            <a:r>
              <a:rPr lang="en-GB" sz="3200" dirty="0" smtClean="0">
                <a:solidFill>
                  <a:srgbClr val="0070C0"/>
                </a:solidFill>
                <a:latin typeface="Arial" pitchFamily="34" charset="0"/>
                <a:cs typeface="Arial" pitchFamily="34" charset="0"/>
              </a:rPr>
              <a:t>The Open Source Movement</a:t>
            </a:r>
            <a:endParaRPr lang="en-US" sz="3200" dirty="0">
              <a:solidFill>
                <a:srgbClr val="0070C0"/>
              </a:solidFill>
              <a:latin typeface="Arial" pitchFamily="34" charset="0"/>
              <a:cs typeface="Arial" pitchFamily="34" charset="0"/>
            </a:endParaRPr>
          </a:p>
        </p:txBody>
      </p:sp>
      <p:sp>
        <p:nvSpPr>
          <p:cNvPr id="7" name="TextBox 6"/>
          <p:cNvSpPr txBox="1"/>
          <p:nvPr/>
        </p:nvSpPr>
        <p:spPr>
          <a:xfrm>
            <a:off x="359532" y="1195030"/>
            <a:ext cx="8424936" cy="4154984"/>
          </a:xfrm>
          <a:prstGeom prst="rect">
            <a:avLst/>
          </a:prstGeom>
          <a:noFill/>
        </p:spPr>
        <p:txBody>
          <a:bodyPr wrap="square" rtlCol="0">
            <a:spAutoFit/>
          </a:bodyPr>
          <a:lstStyle/>
          <a:p>
            <a:r>
              <a:rPr lang="en-GB" sz="2000" dirty="0" smtClean="0">
                <a:solidFill>
                  <a:schemeClr val="tx2">
                    <a:lumMod val="60000"/>
                    <a:lumOff val="40000"/>
                  </a:schemeClr>
                </a:solidFill>
                <a:latin typeface="Arial" pitchFamily="34" charset="0"/>
                <a:cs typeface="Arial" pitchFamily="34" charset="0"/>
              </a:rPr>
              <a:t>However, Open Source is not about giving thigs away for free and doing charitable work!</a:t>
            </a:r>
          </a:p>
          <a:p>
            <a:endParaRPr lang="en-GB" sz="1200" dirty="0">
              <a:solidFill>
                <a:schemeClr val="tx2">
                  <a:lumMod val="60000"/>
                  <a:lumOff val="40000"/>
                </a:schemeClr>
              </a:solidFill>
              <a:latin typeface="Arial" pitchFamily="34" charset="0"/>
              <a:cs typeface="Arial" pitchFamily="34" charset="0"/>
            </a:endParaRPr>
          </a:p>
          <a:p>
            <a:r>
              <a:rPr lang="en-GB" sz="2000" dirty="0" smtClean="0">
                <a:solidFill>
                  <a:schemeClr val="tx2">
                    <a:lumMod val="60000"/>
                    <a:lumOff val="40000"/>
                  </a:schemeClr>
                </a:solidFill>
                <a:latin typeface="Arial" pitchFamily="34" charset="0"/>
                <a:cs typeface="Arial" pitchFamily="34" charset="0"/>
              </a:rPr>
              <a:t>Companies need to be able to make money from their ideas if they are to be supported, so why would you give away the software for </a:t>
            </a:r>
            <a:r>
              <a:rPr lang="en-GB" sz="2000" dirty="0">
                <a:solidFill>
                  <a:schemeClr val="tx2">
                    <a:lumMod val="60000"/>
                    <a:lumOff val="40000"/>
                  </a:schemeClr>
                </a:solidFill>
                <a:latin typeface="Arial" pitchFamily="34" charset="0"/>
                <a:cs typeface="Arial" pitchFamily="34" charset="0"/>
              </a:rPr>
              <a:t>free</a:t>
            </a:r>
            <a:r>
              <a:rPr lang="en-GB" sz="2000" dirty="0" smtClean="0">
                <a:solidFill>
                  <a:schemeClr val="tx2">
                    <a:lumMod val="60000"/>
                    <a:lumOff val="40000"/>
                  </a:schemeClr>
                </a:solidFill>
                <a:latin typeface="Arial" pitchFamily="34" charset="0"/>
                <a:cs typeface="Arial" pitchFamily="34" charset="0"/>
              </a:rPr>
              <a:t>?</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Others can use your platform more easily </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They even improve it and have to release those improvements (the best encryption is Open Source encryption) </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Hobbyists and educators use your platform and then turn to it</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As a result, your </a:t>
            </a:r>
            <a:r>
              <a:rPr lang="en-GB" sz="2000" dirty="0">
                <a:solidFill>
                  <a:schemeClr val="tx2">
                    <a:lumMod val="60000"/>
                    <a:lumOff val="40000"/>
                  </a:schemeClr>
                </a:solidFill>
                <a:latin typeface="Arial" pitchFamily="34" charset="0"/>
                <a:cs typeface="Arial" pitchFamily="34" charset="0"/>
              </a:rPr>
              <a:t>platform spreads more rapidly than the competition</a:t>
            </a:r>
          </a:p>
          <a:p>
            <a:endParaRPr lang="en-GB" sz="1200" dirty="0" smtClean="0">
              <a:solidFill>
                <a:schemeClr val="tx2">
                  <a:lumMod val="60000"/>
                  <a:lumOff val="40000"/>
                </a:schemeClr>
              </a:solidFill>
              <a:latin typeface="Arial" pitchFamily="34" charset="0"/>
              <a:cs typeface="Arial" pitchFamily="34" charset="0"/>
            </a:endParaRPr>
          </a:p>
          <a:p>
            <a:r>
              <a:rPr lang="en-GB" sz="2000" dirty="0" smtClean="0">
                <a:solidFill>
                  <a:schemeClr val="tx2">
                    <a:lumMod val="60000"/>
                    <a:lumOff val="40000"/>
                  </a:schemeClr>
                </a:solidFill>
                <a:latin typeface="Arial" pitchFamily="34" charset="0"/>
                <a:cs typeface="Arial" pitchFamily="34" charset="0"/>
              </a:rPr>
              <a:t>You then sell support and expertise with the software in the hopes it becomes the best in the field!</a:t>
            </a:r>
          </a:p>
          <a:p>
            <a:pPr marL="342900" indent="-342900">
              <a:buFont typeface="Arial" panose="020B0604020202020204" pitchFamily="34" charset="0"/>
              <a:buChar char="•"/>
            </a:pPr>
            <a:endParaRPr lang="en-GB" sz="2000" dirty="0" smtClean="0">
              <a:solidFill>
                <a:schemeClr val="tx2">
                  <a:lumMod val="60000"/>
                  <a:lumOff val="40000"/>
                </a:schemeClr>
              </a:solidFill>
              <a:latin typeface="Arial" pitchFamily="34" charset="0"/>
              <a:cs typeface="Arial" pitchFamily="34" charset="0"/>
            </a:endParaRPr>
          </a:p>
        </p:txBody>
      </p:sp>
    </p:spTree>
    <p:extLst>
      <p:ext uri="{BB962C8B-B14F-4D97-AF65-F5344CB8AC3E}">
        <p14:creationId xmlns:p14="http://schemas.microsoft.com/office/powerpoint/2010/main" val="43392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 page_FINAL.jpg"/>
          <p:cNvPicPr>
            <a:picLocks noChangeAspect="1"/>
          </p:cNvPicPr>
          <p:nvPr/>
        </p:nvPicPr>
        <p:blipFill>
          <a:blip r:embed="rId2" cstate="print"/>
          <a:stretch>
            <a:fillRect/>
          </a:stretch>
        </p:blipFill>
        <p:spPr>
          <a:xfrm>
            <a:off x="0" y="0"/>
            <a:ext cx="9144000" cy="6858000"/>
          </a:xfrm>
          <a:prstGeom prst="rect">
            <a:avLst/>
          </a:prstGeom>
        </p:spPr>
      </p:pic>
      <p:sp>
        <p:nvSpPr>
          <p:cNvPr id="6" name="TextBox 5"/>
          <p:cNvSpPr txBox="1"/>
          <p:nvPr/>
        </p:nvSpPr>
        <p:spPr>
          <a:xfrm>
            <a:off x="251520" y="332656"/>
            <a:ext cx="6840760" cy="584775"/>
          </a:xfrm>
          <a:prstGeom prst="rect">
            <a:avLst/>
          </a:prstGeom>
          <a:noFill/>
        </p:spPr>
        <p:txBody>
          <a:bodyPr wrap="square" rtlCol="0">
            <a:spAutoFit/>
          </a:bodyPr>
          <a:lstStyle/>
          <a:p>
            <a:r>
              <a:rPr lang="en-GB" sz="3200" dirty="0" smtClean="0">
                <a:solidFill>
                  <a:srgbClr val="0070C0"/>
                </a:solidFill>
                <a:latin typeface="Arial" pitchFamily="34" charset="0"/>
                <a:cs typeface="Arial" pitchFamily="34" charset="0"/>
              </a:rPr>
              <a:t>Licensing </a:t>
            </a:r>
            <a:endParaRPr lang="en-US" sz="3200" dirty="0">
              <a:solidFill>
                <a:srgbClr val="0070C0"/>
              </a:solidFill>
              <a:latin typeface="Arial" pitchFamily="34" charset="0"/>
              <a:cs typeface="Arial" pitchFamily="34" charset="0"/>
            </a:endParaRPr>
          </a:p>
        </p:txBody>
      </p:sp>
      <p:sp>
        <p:nvSpPr>
          <p:cNvPr id="7" name="TextBox 6"/>
          <p:cNvSpPr txBox="1"/>
          <p:nvPr/>
        </p:nvSpPr>
        <p:spPr>
          <a:xfrm>
            <a:off x="359532" y="1195030"/>
            <a:ext cx="8424936" cy="3785652"/>
          </a:xfrm>
          <a:prstGeom prst="rect">
            <a:avLst/>
          </a:prstGeom>
          <a:noFill/>
        </p:spPr>
        <p:txBody>
          <a:bodyPr wrap="square" rtlCol="0">
            <a:spAutoFit/>
          </a:bodyPr>
          <a:lstStyle/>
          <a:p>
            <a:r>
              <a:rPr lang="en-GB" sz="2000" dirty="0" smtClean="0">
                <a:solidFill>
                  <a:schemeClr val="tx2">
                    <a:lumMod val="60000"/>
                    <a:lumOff val="40000"/>
                  </a:schemeClr>
                </a:solidFill>
                <a:latin typeface="Arial" pitchFamily="34" charset="0"/>
                <a:cs typeface="Arial" pitchFamily="34" charset="0"/>
              </a:rPr>
              <a:t>If you want to use other people software you need to buy it, or licence it from them </a:t>
            </a:r>
          </a:p>
          <a:p>
            <a:endParaRPr lang="en-GB" sz="2000" dirty="0">
              <a:solidFill>
                <a:schemeClr val="tx2">
                  <a:lumMod val="60000"/>
                  <a:lumOff val="40000"/>
                </a:schemeClr>
              </a:solidFill>
              <a:latin typeface="Arial" pitchFamily="34" charset="0"/>
              <a:cs typeface="Arial" pitchFamily="34" charset="0"/>
            </a:endParaRPr>
          </a:p>
          <a:p>
            <a:r>
              <a:rPr lang="en-GB" sz="2000" dirty="0" smtClean="0">
                <a:solidFill>
                  <a:schemeClr val="tx2">
                    <a:lumMod val="60000"/>
                    <a:lumOff val="40000"/>
                  </a:schemeClr>
                </a:solidFill>
                <a:latin typeface="Arial" pitchFamily="34" charset="0"/>
                <a:cs typeface="Arial" pitchFamily="34" charset="0"/>
              </a:rPr>
              <a:t>This is a challenge if you want to start up a small company sometimes</a:t>
            </a:r>
          </a:p>
          <a:p>
            <a:pPr marL="342900" indent="-342900">
              <a:buFont typeface="Arial"/>
              <a:buChar char="•"/>
            </a:pPr>
            <a:r>
              <a:rPr lang="en-GB" sz="2000" dirty="0" smtClean="0">
                <a:solidFill>
                  <a:schemeClr val="tx2">
                    <a:lumMod val="60000"/>
                    <a:lumOff val="40000"/>
                  </a:schemeClr>
                </a:solidFill>
                <a:latin typeface="Arial" pitchFamily="34" charset="0"/>
                <a:cs typeface="Arial" pitchFamily="34" charset="0"/>
              </a:rPr>
              <a:t>Software licences can be costly, typically paid out on a per-user basis</a:t>
            </a:r>
          </a:p>
          <a:p>
            <a:pPr marL="342900" indent="-342900">
              <a:buFont typeface="Arial"/>
              <a:buChar char="•"/>
            </a:pPr>
            <a:r>
              <a:rPr lang="en-GB" sz="2000" dirty="0" smtClean="0">
                <a:solidFill>
                  <a:schemeClr val="tx2">
                    <a:lumMod val="60000"/>
                    <a:lumOff val="40000"/>
                  </a:schemeClr>
                </a:solidFill>
                <a:latin typeface="Arial" pitchFamily="34" charset="0"/>
                <a:cs typeface="Arial" pitchFamily="34" charset="0"/>
              </a:rPr>
              <a:t>But there are consequences if you don’t pay for it and get caught</a:t>
            </a:r>
          </a:p>
          <a:p>
            <a:endParaRPr lang="en-GB" sz="2000" dirty="0">
              <a:solidFill>
                <a:schemeClr val="tx2">
                  <a:lumMod val="60000"/>
                  <a:lumOff val="40000"/>
                </a:schemeClr>
              </a:solidFill>
              <a:latin typeface="Arial" pitchFamily="34" charset="0"/>
              <a:cs typeface="Arial" pitchFamily="34" charset="0"/>
            </a:endParaRPr>
          </a:p>
          <a:p>
            <a:r>
              <a:rPr lang="en-GB" sz="2000" dirty="0" smtClean="0">
                <a:solidFill>
                  <a:schemeClr val="tx2">
                    <a:lumMod val="60000"/>
                    <a:lumOff val="40000"/>
                  </a:schemeClr>
                </a:solidFill>
                <a:latin typeface="Arial" pitchFamily="34" charset="0"/>
                <a:cs typeface="Arial" pitchFamily="34" charset="0"/>
              </a:rPr>
              <a:t>A final note: Free software licences are not the same as Open Source licences</a:t>
            </a:r>
          </a:p>
          <a:p>
            <a:pPr marL="342900" indent="-342900">
              <a:buFont typeface="Arial"/>
              <a:buChar char="•"/>
            </a:pPr>
            <a:r>
              <a:rPr lang="en-GB" sz="2000" dirty="0" smtClean="0">
                <a:solidFill>
                  <a:schemeClr val="tx2">
                    <a:lumMod val="60000"/>
                    <a:lumOff val="40000"/>
                  </a:schemeClr>
                </a:solidFill>
                <a:latin typeface="Arial" pitchFamily="34" charset="0"/>
                <a:cs typeface="Arial" pitchFamily="34" charset="0"/>
              </a:rPr>
              <a:t>Some limit the item to academic or personal use (why?)</a:t>
            </a:r>
          </a:p>
          <a:p>
            <a:pPr marL="342900" indent="-342900">
              <a:buFont typeface="Arial"/>
              <a:buChar char="•"/>
            </a:pPr>
            <a:r>
              <a:rPr lang="en-GB" sz="2000" dirty="0" smtClean="0">
                <a:solidFill>
                  <a:schemeClr val="tx2">
                    <a:lumMod val="60000"/>
                    <a:lumOff val="40000"/>
                  </a:schemeClr>
                </a:solidFill>
                <a:latin typeface="Arial" pitchFamily="34" charset="0"/>
                <a:cs typeface="Arial" pitchFamily="34" charset="0"/>
              </a:rPr>
              <a:t>Others can require a share of financial rewards </a:t>
            </a:r>
          </a:p>
          <a:p>
            <a:pPr marL="342900" indent="-342900">
              <a:buFont typeface="Arial" panose="020B0604020202020204" pitchFamily="34" charset="0"/>
              <a:buChar char="•"/>
            </a:pPr>
            <a:endParaRPr lang="en-GB" sz="2000" dirty="0" smtClean="0">
              <a:solidFill>
                <a:schemeClr val="tx2">
                  <a:lumMod val="60000"/>
                  <a:lumOff val="40000"/>
                </a:schemeClr>
              </a:solidFill>
              <a:latin typeface="Arial" pitchFamily="34" charset="0"/>
              <a:cs typeface="Arial" pitchFamily="34" charset="0"/>
            </a:endParaRPr>
          </a:p>
        </p:txBody>
      </p:sp>
    </p:spTree>
    <p:extLst>
      <p:ext uri="{BB962C8B-B14F-4D97-AF65-F5344CB8AC3E}">
        <p14:creationId xmlns:p14="http://schemas.microsoft.com/office/powerpoint/2010/main" val="1175515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 page_FINAL.jpg"/>
          <p:cNvPicPr>
            <a:picLocks noChangeAspect="1"/>
          </p:cNvPicPr>
          <p:nvPr/>
        </p:nvPicPr>
        <p:blipFill>
          <a:blip r:embed="rId3" cstate="print"/>
          <a:stretch>
            <a:fillRect/>
          </a:stretch>
        </p:blipFill>
        <p:spPr>
          <a:xfrm>
            <a:off x="0" y="0"/>
            <a:ext cx="9144000" cy="6858000"/>
          </a:xfrm>
          <a:prstGeom prst="rect">
            <a:avLst/>
          </a:prstGeom>
        </p:spPr>
      </p:pic>
      <p:sp>
        <p:nvSpPr>
          <p:cNvPr id="6" name="TextBox 5"/>
          <p:cNvSpPr txBox="1"/>
          <p:nvPr/>
        </p:nvSpPr>
        <p:spPr>
          <a:xfrm>
            <a:off x="251520" y="332656"/>
            <a:ext cx="6840760" cy="584775"/>
          </a:xfrm>
          <a:prstGeom prst="rect">
            <a:avLst/>
          </a:prstGeom>
          <a:noFill/>
        </p:spPr>
        <p:txBody>
          <a:bodyPr wrap="square" rtlCol="0">
            <a:spAutoFit/>
          </a:bodyPr>
          <a:lstStyle/>
          <a:p>
            <a:r>
              <a:rPr lang="en-GB" sz="3200" dirty="0" smtClean="0">
                <a:solidFill>
                  <a:srgbClr val="0070C0"/>
                </a:solidFill>
                <a:latin typeface="Arial" pitchFamily="34" charset="0"/>
                <a:cs typeface="Arial" pitchFamily="34" charset="0"/>
              </a:rPr>
              <a:t>Learning Goals</a:t>
            </a:r>
            <a:endParaRPr lang="en-US" sz="3200" dirty="0">
              <a:solidFill>
                <a:srgbClr val="0070C0"/>
              </a:solidFill>
              <a:latin typeface="Arial" pitchFamily="34" charset="0"/>
              <a:cs typeface="Arial" pitchFamily="34" charset="0"/>
            </a:endParaRPr>
          </a:p>
        </p:txBody>
      </p:sp>
      <p:sp>
        <p:nvSpPr>
          <p:cNvPr id="7" name="TextBox 6"/>
          <p:cNvSpPr txBox="1"/>
          <p:nvPr/>
        </p:nvSpPr>
        <p:spPr>
          <a:xfrm>
            <a:off x="251520" y="1196752"/>
            <a:ext cx="8640960" cy="5386090"/>
          </a:xfrm>
          <a:prstGeom prst="rect">
            <a:avLst/>
          </a:prstGeom>
          <a:noFill/>
        </p:spPr>
        <p:txBody>
          <a:bodyPr wrap="square" rtlCol="0">
            <a:spAutoFit/>
          </a:bodyPr>
          <a:lstStyle/>
          <a:p>
            <a:endParaRPr lang="en-GB" sz="2000" dirty="0" smtClean="0">
              <a:solidFill>
                <a:schemeClr val="accent1"/>
              </a:solidFill>
              <a:latin typeface="Arial" pitchFamily="34" charset="0"/>
              <a:cs typeface="Arial" pitchFamily="34" charset="0"/>
            </a:endParaRPr>
          </a:p>
          <a:p>
            <a:r>
              <a:rPr lang="en-GB" sz="2000" dirty="0" smtClean="0">
                <a:solidFill>
                  <a:schemeClr val="accent1"/>
                </a:solidFill>
                <a:latin typeface="Arial" pitchFamily="34" charset="0"/>
                <a:cs typeface="Arial" pitchFamily="34" charset="0"/>
              </a:rPr>
              <a:t>What is Intellectual Property?</a:t>
            </a:r>
          </a:p>
          <a:p>
            <a:endParaRPr lang="en-GB" sz="1400" dirty="0">
              <a:solidFill>
                <a:schemeClr val="accent1"/>
              </a:solidFill>
              <a:latin typeface="Arial" pitchFamily="34" charset="0"/>
              <a:cs typeface="Arial" pitchFamily="34" charset="0"/>
            </a:endParaRPr>
          </a:p>
          <a:p>
            <a:r>
              <a:rPr lang="en-GB" sz="2000" dirty="0" smtClean="0">
                <a:solidFill>
                  <a:schemeClr val="accent1"/>
                </a:solidFill>
                <a:latin typeface="Arial" pitchFamily="34" charset="0"/>
                <a:cs typeface="Arial" pitchFamily="34" charset="0"/>
              </a:rPr>
              <a:t>What are the major Intellectual Property laws and how do they affect computer scientists?</a:t>
            </a:r>
          </a:p>
          <a:p>
            <a:endParaRPr lang="en-GB" sz="1400" dirty="0">
              <a:solidFill>
                <a:schemeClr val="accent1"/>
              </a:solidFill>
              <a:latin typeface="Arial" pitchFamily="34" charset="0"/>
              <a:cs typeface="Arial" pitchFamily="34" charset="0"/>
            </a:endParaRPr>
          </a:p>
          <a:p>
            <a:r>
              <a:rPr lang="en-GB" sz="2000" dirty="0" smtClean="0">
                <a:solidFill>
                  <a:schemeClr val="accent1"/>
                </a:solidFill>
                <a:latin typeface="Arial" pitchFamily="34" charset="0"/>
                <a:cs typeface="Arial" pitchFamily="34" charset="0"/>
              </a:rPr>
              <a:t>What is a monopoly, why don’t we want one, and when do we allow one to exist?</a:t>
            </a:r>
          </a:p>
          <a:p>
            <a:endParaRPr lang="en-GB" sz="1400" dirty="0">
              <a:solidFill>
                <a:schemeClr val="accent1"/>
              </a:solidFill>
              <a:latin typeface="Arial" pitchFamily="34" charset="0"/>
              <a:cs typeface="Arial" pitchFamily="34" charset="0"/>
            </a:endParaRPr>
          </a:p>
          <a:p>
            <a:r>
              <a:rPr lang="en-GB" sz="2000" dirty="0" smtClean="0">
                <a:solidFill>
                  <a:schemeClr val="accent1"/>
                </a:solidFill>
                <a:latin typeface="Arial" pitchFamily="34" charset="0"/>
                <a:cs typeface="Arial" pitchFamily="34" charset="0"/>
              </a:rPr>
              <a:t>Why </a:t>
            </a:r>
            <a:r>
              <a:rPr lang="en-GB" sz="2000" dirty="0">
                <a:solidFill>
                  <a:schemeClr val="accent1"/>
                </a:solidFill>
                <a:latin typeface="Arial" pitchFamily="34" charset="0"/>
                <a:cs typeface="Arial" pitchFamily="34" charset="0"/>
              </a:rPr>
              <a:t>is Intellectual Property law </a:t>
            </a:r>
            <a:r>
              <a:rPr lang="en-GB" sz="2000" dirty="0" smtClean="0">
                <a:solidFill>
                  <a:schemeClr val="accent1"/>
                </a:solidFill>
                <a:latin typeface="Arial" pitchFamily="34" charset="0"/>
                <a:cs typeface="Arial" pitchFamily="34" charset="0"/>
              </a:rPr>
              <a:t>controversial?</a:t>
            </a:r>
          </a:p>
          <a:p>
            <a:endParaRPr lang="en-GB" sz="1400" dirty="0">
              <a:solidFill>
                <a:schemeClr val="accent1"/>
              </a:solidFill>
              <a:latin typeface="Arial" pitchFamily="34" charset="0"/>
              <a:cs typeface="Arial" pitchFamily="34" charset="0"/>
            </a:endParaRPr>
          </a:p>
          <a:p>
            <a:r>
              <a:rPr lang="en-GB" sz="2000" dirty="0" smtClean="0">
                <a:solidFill>
                  <a:schemeClr val="accent1"/>
                </a:solidFill>
                <a:latin typeface="Arial" pitchFamily="34" charset="0"/>
                <a:cs typeface="Arial" pitchFamily="34" charset="0"/>
              </a:rPr>
              <a:t>What is the Open Source movement and why is it </a:t>
            </a:r>
            <a:r>
              <a:rPr lang="en-GB" sz="2000" dirty="0" err="1" smtClean="0">
                <a:solidFill>
                  <a:schemeClr val="accent1"/>
                </a:solidFill>
                <a:latin typeface="Arial" pitchFamily="34" charset="0"/>
                <a:cs typeface="Arial" pitchFamily="34" charset="0"/>
              </a:rPr>
              <a:t>Libre</a:t>
            </a:r>
            <a:r>
              <a:rPr lang="en-GB" sz="2000" dirty="0" smtClean="0">
                <a:solidFill>
                  <a:schemeClr val="accent1"/>
                </a:solidFill>
                <a:latin typeface="Arial" pitchFamily="34" charset="0"/>
                <a:cs typeface="Arial" pitchFamily="34" charset="0"/>
              </a:rPr>
              <a:t>, not just Gratis?</a:t>
            </a:r>
          </a:p>
          <a:p>
            <a:endParaRPr lang="en-GB" sz="2400" dirty="0">
              <a:solidFill>
                <a:schemeClr val="accent1"/>
              </a:solidFill>
              <a:latin typeface="Arial" pitchFamily="34" charset="0"/>
              <a:cs typeface="Arial" pitchFamily="34" charset="0"/>
            </a:endParaRPr>
          </a:p>
          <a:p>
            <a:endParaRPr lang="en-GB" sz="2400" dirty="0" smtClean="0">
              <a:solidFill>
                <a:schemeClr val="accent1"/>
              </a:solidFill>
              <a:latin typeface="Arial" pitchFamily="34" charset="0"/>
              <a:cs typeface="Arial" pitchFamily="34" charset="0"/>
            </a:endParaRPr>
          </a:p>
          <a:p>
            <a:endParaRPr lang="en-GB" sz="2000" dirty="0">
              <a:solidFill>
                <a:schemeClr val="accent1"/>
              </a:solidFill>
              <a:latin typeface="Arial" pitchFamily="34" charset="0"/>
              <a:cs typeface="Arial" pitchFamily="34" charset="0"/>
            </a:endParaRPr>
          </a:p>
          <a:p>
            <a:endParaRPr lang="en-GB" sz="2000" dirty="0" smtClean="0">
              <a:solidFill>
                <a:schemeClr val="accent1"/>
              </a:solidFill>
              <a:latin typeface="Arial" pitchFamily="34" charset="0"/>
              <a:cs typeface="Arial" pitchFamily="34" charset="0"/>
            </a:endParaRPr>
          </a:p>
          <a:p>
            <a:endParaRPr lang="en-GB" sz="2000" dirty="0">
              <a:solidFill>
                <a:schemeClr val="accent1"/>
              </a:solidFill>
              <a:latin typeface="Arial" pitchFamily="34" charset="0"/>
              <a:cs typeface="Arial" pitchFamily="34" charset="0"/>
            </a:endParaRPr>
          </a:p>
          <a:p>
            <a:endParaRPr lang="en-GB" sz="2000" dirty="0">
              <a:solidFill>
                <a:schemeClr val="accent1"/>
              </a:solidFill>
              <a:latin typeface="Arial" pitchFamily="34" charset="0"/>
              <a:cs typeface="Arial" pitchFamily="34" charset="0"/>
            </a:endParaRPr>
          </a:p>
        </p:txBody>
      </p:sp>
    </p:spTree>
    <p:extLst>
      <p:ext uri="{BB962C8B-B14F-4D97-AF65-F5344CB8AC3E}">
        <p14:creationId xmlns:p14="http://schemas.microsoft.com/office/powerpoint/2010/main" val="29583684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 page_FINAL.jpg"/>
          <p:cNvPicPr>
            <a:picLocks noChangeAspect="1"/>
          </p:cNvPicPr>
          <p:nvPr/>
        </p:nvPicPr>
        <p:blipFill>
          <a:blip r:embed="rId2" cstate="print"/>
          <a:stretch>
            <a:fillRect/>
          </a:stretch>
        </p:blipFill>
        <p:spPr>
          <a:xfrm>
            <a:off x="0" y="0"/>
            <a:ext cx="9144000" cy="6858000"/>
          </a:xfrm>
          <a:prstGeom prst="rect">
            <a:avLst/>
          </a:prstGeom>
        </p:spPr>
      </p:pic>
      <p:sp>
        <p:nvSpPr>
          <p:cNvPr id="7" name="TextBox 6"/>
          <p:cNvSpPr txBox="1"/>
          <p:nvPr/>
        </p:nvSpPr>
        <p:spPr>
          <a:xfrm>
            <a:off x="255460" y="1340768"/>
            <a:ext cx="8280920" cy="3046988"/>
          </a:xfrm>
          <a:prstGeom prst="rect">
            <a:avLst/>
          </a:prstGeom>
          <a:noFill/>
        </p:spPr>
        <p:txBody>
          <a:bodyPr wrap="square" rtlCol="0">
            <a:spAutoFit/>
          </a:bodyPr>
          <a:lstStyle/>
          <a:p>
            <a:pPr algn="ctr"/>
            <a:endParaRPr lang="en-GB" sz="4800" dirty="0" smtClean="0">
              <a:solidFill>
                <a:schemeClr val="tx2">
                  <a:lumMod val="60000"/>
                  <a:lumOff val="40000"/>
                </a:schemeClr>
              </a:solidFill>
              <a:latin typeface="Arial" pitchFamily="34" charset="0"/>
              <a:cs typeface="Arial" pitchFamily="34" charset="0"/>
            </a:endParaRPr>
          </a:p>
          <a:p>
            <a:pPr algn="ctr"/>
            <a:r>
              <a:rPr lang="en-GB" sz="4800" dirty="0" smtClean="0">
                <a:solidFill>
                  <a:schemeClr val="tx2">
                    <a:lumMod val="60000"/>
                    <a:lumOff val="40000"/>
                  </a:schemeClr>
                </a:solidFill>
                <a:latin typeface="Arial" pitchFamily="34" charset="0"/>
                <a:cs typeface="Arial" pitchFamily="34" charset="0"/>
              </a:rPr>
              <a:t>How many types of laws relating to intellectual property can you think of?</a:t>
            </a:r>
            <a:endParaRPr lang="en-GB" sz="2800" dirty="0">
              <a:solidFill>
                <a:schemeClr val="tx2">
                  <a:lumMod val="60000"/>
                  <a:lumOff val="40000"/>
                </a:schemeClr>
              </a:solidFill>
              <a:latin typeface="Arial" pitchFamily="34" charset="0"/>
              <a:cs typeface="Arial" pitchFamily="34" charset="0"/>
            </a:endParaRPr>
          </a:p>
        </p:txBody>
      </p:sp>
    </p:spTree>
    <p:extLst>
      <p:ext uri="{BB962C8B-B14F-4D97-AF65-F5344CB8AC3E}">
        <p14:creationId xmlns:p14="http://schemas.microsoft.com/office/powerpoint/2010/main" val="24787885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 page_FINAL.jpg"/>
          <p:cNvPicPr>
            <a:picLocks noChangeAspect="1"/>
          </p:cNvPicPr>
          <p:nvPr/>
        </p:nvPicPr>
        <p:blipFill>
          <a:blip r:embed="rId2" cstate="print"/>
          <a:stretch>
            <a:fillRect/>
          </a:stretch>
        </p:blipFill>
        <p:spPr>
          <a:xfrm>
            <a:off x="-21523" y="-21523"/>
            <a:ext cx="9144000" cy="6858000"/>
          </a:xfrm>
          <a:prstGeom prst="rect">
            <a:avLst/>
          </a:prstGeom>
        </p:spPr>
      </p:pic>
      <p:sp>
        <p:nvSpPr>
          <p:cNvPr id="6" name="TextBox 5"/>
          <p:cNvSpPr txBox="1"/>
          <p:nvPr/>
        </p:nvSpPr>
        <p:spPr>
          <a:xfrm>
            <a:off x="251520" y="332656"/>
            <a:ext cx="6840760" cy="584775"/>
          </a:xfrm>
          <a:prstGeom prst="rect">
            <a:avLst/>
          </a:prstGeom>
          <a:noFill/>
        </p:spPr>
        <p:txBody>
          <a:bodyPr wrap="square" rtlCol="0">
            <a:spAutoFit/>
          </a:bodyPr>
          <a:lstStyle/>
          <a:p>
            <a:r>
              <a:rPr lang="en-GB" sz="3200" dirty="0" smtClean="0">
                <a:solidFill>
                  <a:srgbClr val="0070C0"/>
                </a:solidFill>
                <a:latin typeface="Arial" pitchFamily="34" charset="0"/>
                <a:cs typeface="Arial" pitchFamily="34" charset="0"/>
              </a:rPr>
              <a:t>Intellectual Property Laws</a:t>
            </a:r>
            <a:endParaRPr lang="en-US" sz="3200" dirty="0">
              <a:solidFill>
                <a:srgbClr val="0070C0"/>
              </a:solidFill>
              <a:latin typeface="Arial" pitchFamily="34" charset="0"/>
              <a:cs typeface="Arial" pitchFamily="34" charset="0"/>
            </a:endParaRPr>
          </a:p>
        </p:txBody>
      </p:sp>
      <p:sp>
        <p:nvSpPr>
          <p:cNvPr id="7" name="TextBox 6"/>
          <p:cNvSpPr txBox="1"/>
          <p:nvPr/>
        </p:nvSpPr>
        <p:spPr>
          <a:xfrm>
            <a:off x="374013" y="1322614"/>
            <a:ext cx="8352928" cy="3170099"/>
          </a:xfrm>
          <a:prstGeom prst="rect">
            <a:avLst/>
          </a:prstGeom>
          <a:noFill/>
        </p:spPr>
        <p:txBody>
          <a:bodyPr wrap="square" rtlCol="0">
            <a:spAutoFit/>
          </a:bodyPr>
          <a:lstStyle/>
          <a:p>
            <a:pPr marL="514350" indent="-514350">
              <a:buAutoNum type="arabicParenR"/>
            </a:pPr>
            <a:r>
              <a:rPr lang="en-GB" sz="2000" b="1" dirty="0" smtClean="0">
                <a:solidFill>
                  <a:schemeClr val="tx2">
                    <a:lumMod val="60000"/>
                    <a:lumOff val="40000"/>
                  </a:schemeClr>
                </a:solidFill>
                <a:latin typeface="Arial" pitchFamily="34" charset="0"/>
                <a:cs typeface="Arial" pitchFamily="34" charset="0"/>
              </a:rPr>
              <a:t>Trade Mark </a:t>
            </a:r>
            <a:r>
              <a:rPr lang="en-GB" sz="2000" dirty="0" smtClean="0">
                <a:solidFill>
                  <a:schemeClr val="tx2">
                    <a:lumMod val="60000"/>
                    <a:lumOff val="40000"/>
                  </a:schemeClr>
                </a:solidFill>
                <a:latin typeface="Arial" pitchFamily="34" charset="0"/>
                <a:cs typeface="Arial" pitchFamily="34" charset="0"/>
              </a:rPr>
              <a:t>– a graphical image or a word under which a particular person or organisation is well-known</a:t>
            </a:r>
          </a:p>
          <a:p>
            <a:pPr marL="514350" indent="-514350">
              <a:buAutoNum type="arabicParenR"/>
            </a:pPr>
            <a:endParaRPr lang="en-GB" sz="2000" dirty="0" smtClean="0">
              <a:solidFill>
                <a:schemeClr val="tx2">
                  <a:lumMod val="60000"/>
                  <a:lumOff val="40000"/>
                </a:schemeClr>
              </a:solidFill>
              <a:latin typeface="Arial" pitchFamily="34" charset="0"/>
              <a:cs typeface="Arial" pitchFamily="34" charset="0"/>
            </a:endParaRPr>
          </a:p>
          <a:p>
            <a:pPr marL="514350" indent="-514350">
              <a:buAutoNum type="arabicParenR"/>
            </a:pPr>
            <a:r>
              <a:rPr lang="en-GB" sz="2000" b="1" dirty="0" smtClean="0">
                <a:solidFill>
                  <a:schemeClr val="tx2">
                    <a:lumMod val="60000"/>
                    <a:lumOff val="40000"/>
                  </a:schemeClr>
                </a:solidFill>
                <a:latin typeface="Arial" pitchFamily="34" charset="0"/>
                <a:cs typeface="Arial" pitchFamily="34" charset="0"/>
              </a:rPr>
              <a:t>Trade Secret </a:t>
            </a:r>
            <a:r>
              <a:rPr lang="en-GB" sz="2000" dirty="0" smtClean="0">
                <a:solidFill>
                  <a:schemeClr val="tx2">
                    <a:lumMod val="60000"/>
                    <a:lumOff val="40000"/>
                  </a:schemeClr>
                </a:solidFill>
                <a:latin typeface="Arial" pitchFamily="34" charset="0"/>
                <a:cs typeface="Arial" pitchFamily="34" charset="0"/>
              </a:rPr>
              <a:t>– A process or formula which is a closely guarded secret (no time limit)</a:t>
            </a:r>
          </a:p>
          <a:p>
            <a:pPr marL="514350" indent="-514350">
              <a:buAutoNum type="arabicParenR"/>
            </a:pPr>
            <a:endParaRPr lang="en-GB" sz="2000" dirty="0" smtClean="0">
              <a:solidFill>
                <a:schemeClr val="tx2">
                  <a:lumMod val="60000"/>
                  <a:lumOff val="40000"/>
                </a:schemeClr>
              </a:solidFill>
              <a:latin typeface="Arial" pitchFamily="34" charset="0"/>
              <a:cs typeface="Arial" pitchFamily="34" charset="0"/>
            </a:endParaRPr>
          </a:p>
          <a:p>
            <a:pPr marL="514350" indent="-514350">
              <a:buAutoNum type="arabicParenR"/>
            </a:pPr>
            <a:r>
              <a:rPr lang="en-GB" sz="2000" b="1" dirty="0" smtClean="0">
                <a:solidFill>
                  <a:schemeClr val="tx2">
                    <a:lumMod val="60000"/>
                    <a:lumOff val="40000"/>
                  </a:schemeClr>
                </a:solidFill>
                <a:latin typeface="Arial" pitchFamily="34" charset="0"/>
                <a:cs typeface="Arial" pitchFamily="34" charset="0"/>
              </a:rPr>
              <a:t>Patents</a:t>
            </a:r>
            <a:r>
              <a:rPr lang="en-GB" sz="2000" dirty="0" smtClean="0">
                <a:solidFill>
                  <a:schemeClr val="tx2">
                    <a:lumMod val="60000"/>
                    <a:lumOff val="40000"/>
                  </a:schemeClr>
                </a:solidFill>
                <a:latin typeface="Arial" pitchFamily="34" charset="0"/>
                <a:cs typeface="Arial" pitchFamily="34" charset="0"/>
              </a:rPr>
              <a:t> – A novel and non-obvious design for a limited time period </a:t>
            </a:r>
          </a:p>
          <a:p>
            <a:pPr marL="514350" indent="-514350">
              <a:buAutoNum type="arabicParenR"/>
            </a:pPr>
            <a:endParaRPr lang="en-GB" sz="2000" dirty="0">
              <a:solidFill>
                <a:schemeClr val="tx2">
                  <a:lumMod val="60000"/>
                  <a:lumOff val="40000"/>
                </a:schemeClr>
              </a:solidFill>
              <a:latin typeface="Arial" pitchFamily="34" charset="0"/>
              <a:cs typeface="Arial" pitchFamily="34" charset="0"/>
            </a:endParaRPr>
          </a:p>
          <a:p>
            <a:pPr marL="514350" indent="-514350">
              <a:buAutoNum type="arabicParenR"/>
            </a:pPr>
            <a:r>
              <a:rPr lang="en-GB" sz="2000" b="1" dirty="0" smtClean="0">
                <a:solidFill>
                  <a:schemeClr val="tx2">
                    <a:lumMod val="60000"/>
                    <a:lumOff val="40000"/>
                  </a:schemeClr>
                </a:solidFill>
                <a:latin typeface="Arial" pitchFamily="34" charset="0"/>
                <a:cs typeface="Arial" pitchFamily="34" charset="0"/>
              </a:rPr>
              <a:t>Copyright </a:t>
            </a:r>
            <a:r>
              <a:rPr lang="en-GB" sz="2000" dirty="0" smtClean="0">
                <a:solidFill>
                  <a:schemeClr val="tx2">
                    <a:lumMod val="60000"/>
                    <a:lumOff val="40000"/>
                  </a:schemeClr>
                </a:solidFill>
                <a:latin typeface="Arial" pitchFamily="34" charset="0"/>
                <a:cs typeface="Arial" pitchFamily="34" charset="0"/>
              </a:rPr>
              <a:t>– A legal restriction on the copying of music or literary works</a:t>
            </a:r>
            <a:endParaRPr lang="en-GB" sz="2000" dirty="0">
              <a:solidFill>
                <a:schemeClr val="tx2">
                  <a:lumMod val="60000"/>
                  <a:lumOff val="40000"/>
                </a:schemeClr>
              </a:solidFill>
              <a:latin typeface="Arial" pitchFamily="34" charset="0"/>
              <a:cs typeface="Arial" pitchFamily="34" charset="0"/>
            </a:endParaRPr>
          </a:p>
        </p:txBody>
      </p:sp>
    </p:spTree>
    <p:extLst>
      <p:ext uri="{BB962C8B-B14F-4D97-AF65-F5344CB8AC3E}">
        <p14:creationId xmlns:p14="http://schemas.microsoft.com/office/powerpoint/2010/main" val="11060827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 page_FINAL.jpg"/>
          <p:cNvPicPr>
            <a:picLocks noChangeAspect="1"/>
          </p:cNvPicPr>
          <p:nvPr/>
        </p:nvPicPr>
        <p:blipFill>
          <a:blip r:embed="rId2" cstate="print"/>
          <a:stretch>
            <a:fillRect/>
          </a:stretch>
        </p:blipFill>
        <p:spPr>
          <a:xfrm>
            <a:off x="-21523" y="-21523"/>
            <a:ext cx="9144000" cy="6858000"/>
          </a:xfrm>
          <a:prstGeom prst="rect">
            <a:avLst/>
          </a:prstGeom>
        </p:spPr>
      </p:pic>
      <p:sp>
        <p:nvSpPr>
          <p:cNvPr id="6" name="TextBox 5"/>
          <p:cNvSpPr txBox="1"/>
          <p:nvPr/>
        </p:nvSpPr>
        <p:spPr>
          <a:xfrm>
            <a:off x="251520" y="332656"/>
            <a:ext cx="6840760" cy="584775"/>
          </a:xfrm>
          <a:prstGeom prst="rect">
            <a:avLst/>
          </a:prstGeom>
          <a:noFill/>
        </p:spPr>
        <p:txBody>
          <a:bodyPr wrap="square" rtlCol="0">
            <a:spAutoFit/>
          </a:bodyPr>
          <a:lstStyle/>
          <a:p>
            <a:r>
              <a:rPr lang="en-GB" sz="3200" dirty="0" smtClean="0">
                <a:solidFill>
                  <a:srgbClr val="0070C0"/>
                </a:solidFill>
                <a:latin typeface="Arial" pitchFamily="34" charset="0"/>
                <a:cs typeface="Arial" pitchFamily="34" charset="0"/>
              </a:rPr>
              <a:t>Intellectual Property Laws</a:t>
            </a:r>
            <a:endParaRPr lang="en-US" sz="3200" dirty="0">
              <a:solidFill>
                <a:srgbClr val="0070C0"/>
              </a:solidFill>
              <a:latin typeface="Arial" pitchFamily="34" charset="0"/>
              <a:cs typeface="Arial" pitchFamily="34" charset="0"/>
            </a:endParaRPr>
          </a:p>
        </p:txBody>
      </p:sp>
      <p:sp>
        <p:nvSpPr>
          <p:cNvPr id="7" name="TextBox 6"/>
          <p:cNvSpPr txBox="1"/>
          <p:nvPr/>
        </p:nvSpPr>
        <p:spPr>
          <a:xfrm>
            <a:off x="374013" y="1322614"/>
            <a:ext cx="8352928" cy="3170099"/>
          </a:xfrm>
          <a:prstGeom prst="rect">
            <a:avLst/>
          </a:prstGeom>
          <a:noFill/>
        </p:spPr>
        <p:txBody>
          <a:bodyPr wrap="square" rtlCol="0">
            <a:spAutoFit/>
          </a:bodyPr>
          <a:lstStyle/>
          <a:p>
            <a:pPr marL="514350" indent="-514350">
              <a:buAutoNum type="arabicParenR"/>
            </a:pPr>
            <a:r>
              <a:rPr lang="en-GB" sz="2000" b="1" dirty="0" smtClean="0">
                <a:solidFill>
                  <a:schemeClr val="tx2">
                    <a:lumMod val="60000"/>
                    <a:lumOff val="40000"/>
                  </a:schemeClr>
                </a:solidFill>
                <a:latin typeface="Arial" pitchFamily="34" charset="0"/>
                <a:cs typeface="Arial" pitchFamily="34" charset="0"/>
              </a:rPr>
              <a:t>Trade Mark </a:t>
            </a:r>
            <a:r>
              <a:rPr lang="en-GB" sz="2000" dirty="0" smtClean="0">
                <a:solidFill>
                  <a:schemeClr val="tx2">
                    <a:lumMod val="60000"/>
                    <a:lumOff val="40000"/>
                  </a:schemeClr>
                </a:solidFill>
                <a:latin typeface="Arial" pitchFamily="34" charset="0"/>
                <a:cs typeface="Arial" pitchFamily="34" charset="0"/>
              </a:rPr>
              <a:t>– a graphical image or a word under which a particular person or organisation is well-known</a:t>
            </a:r>
          </a:p>
          <a:p>
            <a:pPr marL="514350" indent="-514350">
              <a:buAutoNum type="arabicParenR"/>
            </a:pPr>
            <a:endParaRPr lang="en-GB" sz="2000" dirty="0" smtClean="0">
              <a:solidFill>
                <a:schemeClr val="tx2">
                  <a:lumMod val="60000"/>
                  <a:lumOff val="40000"/>
                </a:schemeClr>
              </a:solidFill>
              <a:latin typeface="Arial" pitchFamily="34" charset="0"/>
              <a:cs typeface="Arial" pitchFamily="34" charset="0"/>
            </a:endParaRPr>
          </a:p>
          <a:p>
            <a:pPr marL="514350" indent="-514350">
              <a:buAutoNum type="arabicParenR"/>
            </a:pPr>
            <a:r>
              <a:rPr lang="en-GB" sz="2000" b="1" dirty="0" smtClean="0">
                <a:solidFill>
                  <a:schemeClr val="tx2">
                    <a:lumMod val="60000"/>
                    <a:lumOff val="40000"/>
                  </a:schemeClr>
                </a:solidFill>
                <a:latin typeface="Arial" pitchFamily="34" charset="0"/>
                <a:cs typeface="Arial" pitchFamily="34" charset="0"/>
              </a:rPr>
              <a:t>Trade Secret </a:t>
            </a:r>
            <a:r>
              <a:rPr lang="en-GB" sz="2000" dirty="0" smtClean="0">
                <a:solidFill>
                  <a:schemeClr val="tx2">
                    <a:lumMod val="60000"/>
                    <a:lumOff val="40000"/>
                  </a:schemeClr>
                </a:solidFill>
                <a:latin typeface="Arial" pitchFamily="34" charset="0"/>
                <a:cs typeface="Arial" pitchFamily="34" charset="0"/>
              </a:rPr>
              <a:t>– A process or formula which is a closely guarded secret (no time limit)</a:t>
            </a:r>
          </a:p>
          <a:p>
            <a:pPr marL="514350" indent="-514350">
              <a:buAutoNum type="arabicParenR"/>
            </a:pPr>
            <a:endParaRPr lang="en-GB" sz="2000" dirty="0" smtClean="0">
              <a:solidFill>
                <a:schemeClr val="tx2">
                  <a:lumMod val="60000"/>
                  <a:lumOff val="40000"/>
                </a:schemeClr>
              </a:solidFill>
              <a:latin typeface="Arial" pitchFamily="34" charset="0"/>
              <a:cs typeface="Arial" pitchFamily="34" charset="0"/>
            </a:endParaRPr>
          </a:p>
          <a:p>
            <a:pPr marL="514350" indent="-514350">
              <a:buAutoNum type="arabicParenR"/>
            </a:pPr>
            <a:r>
              <a:rPr lang="en-GB" sz="2000" b="1" dirty="0" smtClean="0">
                <a:solidFill>
                  <a:schemeClr val="accent6">
                    <a:lumMod val="75000"/>
                  </a:schemeClr>
                </a:solidFill>
                <a:latin typeface="Arial" pitchFamily="34" charset="0"/>
                <a:cs typeface="Arial" pitchFamily="34" charset="0"/>
              </a:rPr>
              <a:t>Patents</a:t>
            </a:r>
            <a:r>
              <a:rPr lang="en-GB" sz="2000" dirty="0" smtClean="0">
                <a:solidFill>
                  <a:schemeClr val="accent6">
                    <a:lumMod val="75000"/>
                  </a:schemeClr>
                </a:solidFill>
                <a:latin typeface="Arial" pitchFamily="34" charset="0"/>
                <a:cs typeface="Arial" pitchFamily="34" charset="0"/>
              </a:rPr>
              <a:t> – A novel and non-obvious design for a limited time period </a:t>
            </a:r>
          </a:p>
          <a:p>
            <a:pPr marL="514350" indent="-514350">
              <a:buAutoNum type="arabicParenR"/>
            </a:pPr>
            <a:endParaRPr lang="en-GB" sz="2000" dirty="0">
              <a:solidFill>
                <a:schemeClr val="accent6">
                  <a:lumMod val="75000"/>
                </a:schemeClr>
              </a:solidFill>
              <a:latin typeface="Arial" pitchFamily="34" charset="0"/>
              <a:cs typeface="Arial" pitchFamily="34" charset="0"/>
            </a:endParaRPr>
          </a:p>
          <a:p>
            <a:pPr marL="514350" indent="-514350">
              <a:buAutoNum type="arabicParenR"/>
            </a:pPr>
            <a:r>
              <a:rPr lang="en-GB" sz="2000" b="1" dirty="0" smtClean="0">
                <a:solidFill>
                  <a:schemeClr val="accent6">
                    <a:lumMod val="75000"/>
                  </a:schemeClr>
                </a:solidFill>
                <a:latin typeface="Arial" pitchFamily="34" charset="0"/>
                <a:cs typeface="Arial" pitchFamily="34" charset="0"/>
              </a:rPr>
              <a:t>Copyright </a:t>
            </a:r>
            <a:r>
              <a:rPr lang="en-GB" sz="2000" dirty="0" smtClean="0">
                <a:solidFill>
                  <a:schemeClr val="accent6">
                    <a:lumMod val="75000"/>
                  </a:schemeClr>
                </a:solidFill>
                <a:latin typeface="Arial" pitchFamily="34" charset="0"/>
                <a:cs typeface="Arial" pitchFamily="34" charset="0"/>
              </a:rPr>
              <a:t>– A legal restriction on the copying of music or literary works</a:t>
            </a:r>
            <a:endParaRPr lang="en-GB" sz="2000" dirty="0">
              <a:solidFill>
                <a:schemeClr val="accent6">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13897759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 page_FINAL.jpg"/>
          <p:cNvPicPr>
            <a:picLocks noChangeAspect="1"/>
          </p:cNvPicPr>
          <p:nvPr/>
        </p:nvPicPr>
        <p:blipFill>
          <a:blip r:embed="rId2" cstate="print"/>
          <a:stretch>
            <a:fillRect/>
          </a:stretch>
        </p:blipFill>
        <p:spPr>
          <a:xfrm>
            <a:off x="0" y="0"/>
            <a:ext cx="9144000" cy="6858000"/>
          </a:xfrm>
          <a:prstGeom prst="rect">
            <a:avLst/>
          </a:prstGeom>
        </p:spPr>
      </p:pic>
      <p:sp>
        <p:nvSpPr>
          <p:cNvPr id="6" name="TextBox 5"/>
          <p:cNvSpPr txBox="1"/>
          <p:nvPr/>
        </p:nvSpPr>
        <p:spPr>
          <a:xfrm>
            <a:off x="251520" y="332656"/>
            <a:ext cx="6840760" cy="584775"/>
          </a:xfrm>
          <a:prstGeom prst="rect">
            <a:avLst/>
          </a:prstGeom>
          <a:noFill/>
        </p:spPr>
        <p:txBody>
          <a:bodyPr wrap="square" rtlCol="0">
            <a:spAutoFit/>
          </a:bodyPr>
          <a:lstStyle/>
          <a:p>
            <a:r>
              <a:rPr lang="en-GB" sz="3200" dirty="0" smtClean="0">
                <a:solidFill>
                  <a:srgbClr val="0070C0"/>
                </a:solidFill>
                <a:latin typeface="Arial" pitchFamily="34" charset="0"/>
                <a:cs typeface="Arial" pitchFamily="34" charset="0"/>
              </a:rPr>
              <a:t>Patent</a:t>
            </a:r>
            <a:endParaRPr lang="en-US" sz="3200" dirty="0">
              <a:solidFill>
                <a:srgbClr val="0070C0"/>
              </a:solidFill>
              <a:latin typeface="Arial" pitchFamily="34" charset="0"/>
              <a:cs typeface="Arial" pitchFamily="34" charset="0"/>
            </a:endParaRPr>
          </a:p>
        </p:txBody>
      </p:sp>
      <p:sp>
        <p:nvSpPr>
          <p:cNvPr id="7" name="TextBox 6"/>
          <p:cNvSpPr txBox="1"/>
          <p:nvPr/>
        </p:nvSpPr>
        <p:spPr>
          <a:xfrm>
            <a:off x="359532" y="1335993"/>
            <a:ext cx="8424936" cy="3046988"/>
          </a:xfrm>
          <a:prstGeom prst="rect">
            <a:avLst/>
          </a:prstGeom>
          <a:noFill/>
        </p:spPr>
        <p:txBody>
          <a:bodyPr wrap="square" rtlCol="0">
            <a:spAutoFit/>
          </a:bodyPr>
          <a:lstStyle/>
          <a:p>
            <a:r>
              <a:rPr lang="en-GB" sz="2000" dirty="0" smtClean="0">
                <a:solidFill>
                  <a:schemeClr val="tx2">
                    <a:lumMod val="60000"/>
                    <a:lumOff val="40000"/>
                  </a:schemeClr>
                </a:solidFill>
                <a:latin typeface="Arial" pitchFamily="34" charset="0"/>
                <a:cs typeface="Arial" pitchFamily="34" charset="0"/>
              </a:rPr>
              <a:t>Granted when you present the patent office in your country a novel and non-obvious design</a:t>
            </a:r>
          </a:p>
          <a:p>
            <a:endParaRPr lang="en-GB" sz="1600" dirty="0">
              <a:solidFill>
                <a:schemeClr val="tx2">
                  <a:lumMod val="60000"/>
                  <a:lumOff val="40000"/>
                </a:schemeClr>
              </a:solidFill>
              <a:latin typeface="Arial" pitchFamily="34" charset="0"/>
              <a:cs typeface="Arial" pitchFamily="34" charset="0"/>
            </a:endParaRPr>
          </a:p>
          <a:p>
            <a:r>
              <a:rPr lang="en-GB" sz="2000" dirty="0" smtClean="0">
                <a:solidFill>
                  <a:schemeClr val="tx2">
                    <a:lumMod val="60000"/>
                    <a:lumOff val="40000"/>
                  </a:schemeClr>
                </a:solidFill>
                <a:latin typeface="Arial" pitchFamily="34" charset="0"/>
                <a:cs typeface="Arial" pitchFamily="34" charset="0"/>
              </a:rPr>
              <a:t>Has been applied to more than just inventions</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Algorithms and business methods/models have been patented in some countries</a:t>
            </a:r>
          </a:p>
          <a:p>
            <a:endParaRPr lang="en-GB" sz="1600" dirty="0">
              <a:solidFill>
                <a:schemeClr val="tx2">
                  <a:lumMod val="60000"/>
                  <a:lumOff val="40000"/>
                </a:schemeClr>
              </a:solidFill>
              <a:latin typeface="Arial" pitchFamily="34" charset="0"/>
              <a:cs typeface="Arial" pitchFamily="34" charset="0"/>
            </a:endParaRPr>
          </a:p>
          <a:p>
            <a:r>
              <a:rPr lang="en-GB" sz="2000" dirty="0" smtClean="0">
                <a:solidFill>
                  <a:schemeClr val="tx2">
                    <a:lumMod val="60000"/>
                    <a:lumOff val="40000"/>
                  </a:schemeClr>
                </a:solidFill>
                <a:latin typeface="Arial" pitchFamily="34" charset="0"/>
                <a:cs typeface="Arial" pitchFamily="34" charset="0"/>
              </a:rPr>
              <a:t>The reward for the inventor - in </a:t>
            </a:r>
            <a:r>
              <a:rPr lang="en-GB" sz="2000" dirty="0">
                <a:solidFill>
                  <a:schemeClr val="tx2">
                    <a:lumMod val="60000"/>
                    <a:lumOff val="40000"/>
                  </a:schemeClr>
                </a:solidFill>
                <a:latin typeface="Arial" pitchFamily="34" charset="0"/>
                <a:cs typeface="Arial" pitchFamily="34" charset="0"/>
              </a:rPr>
              <a:t>return for publishing details the inventor is granted, for a limited time, and in a limited geographic jurisdiction, a </a:t>
            </a:r>
            <a:r>
              <a:rPr lang="en-GB" sz="2000" b="1" i="1" dirty="0">
                <a:solidFill>
                  <a:schemeClr val="tx2">
                    <a:lumMod val="60000"/>
                    <a:lumOff val="40000"/>
                  </a:schemeClr>
                </a:solidFill>
                <a:latin typeface="Arial" pitchFamily="34" charset="0"/>
                <a:cs typeface="Arial" pitchFamily="34" charset="0"/>
              </a:rPr>
              <a:t>monopoly</a:t>
            </a:r>
            <a:r>
              <a:rPr lang="en-GB" sz="2000" dirty="0">
                <a:solidFill>
                  <a:schemeClr val="tx2">
                    <a:lumMod val="60000"/>
                    <a:lumOff val="40000"/>
                  </a:schemeClr>
                </a:solidFill>
                <a:latin typeface="Arial" pitchFamily="34" charset="0"/>
                <a:cs typeface="Arial" pitchFamily="34" charset="0"/>
              </a:rPr>
              <a:t> on the use or the </a:t>
            </a:r>
            <a:r>
              <a:rPr lang="en-GB" sz="2000" dirty="0" smtClean="0">
                <a:solidFill>
                  <a:schemeClr val="tx2">
                    <a:lumMod val="60000"/>
                    <a:lumOff val="40000"/>
                  </a:schemeClr>
                </a:solidFill>
                <a:latin typeface="Arial" pitchFamily="34" charset="0"/>
                <a:cs typeface="Arial" pitchFamily="34" charset="0"/>
              </a:rPr>
              <a:t>sale of their idea</a:t>
            </a:r>
            <a:endParaRPr lang="en-GB" sz="2000" dirty="0">
              <a:solidFill>
                <a:schemeClr val="tx2">
                  <a:lumMod val="60000"/>
                  <a:lumOff val="40000"/>
                </a:schemeClr>
              </a:solidFill>
              <a:latin typeface="Arial" pitchFamily="34" charset="0"/>
              <a:cs typeface="Arial" pitchFamily="34" charset="0"/>
            </a:endParaRPr>
          </a:p>
        </p:txBody>
      </p:sp>
    </p:spTree>
    <p:extLst>
      <p:ext uri="{BB962C8B-B14F-4D97-AF65-F5344CB8AC3E}">
        <p14:creationId xmlns:p14="http://schemas.microsoft.com/office/powerpoint/2010/main" val="1426412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 page_FINAL.jpg"/>
          <p:cNvPicPr>
            <a:picLocks noChangeAspect="1"/>
          </p:cNvPicPr>
          <p:nvPr/>
        </p:nvPicPr>
        <p:blipFill>
          <a:blip r:embed="rId2" cstate="print"/>
          <a:stretch>
            <a:fillRect/>
          </a:stretch>
        </p:blipFill>
        <p:spPr>
          <a:xfrm>
            <a:off x="0" y="0"/>
            <a:ext cx="9144000" cy="6858000"/>
          </a:xfrm>
          <a:prstGeom prst="rect">
            <a:avLst/>
          </a:prstGeom>
        </p:spPr>
      </p:pic>
      <p:sp>
        <p:nvSpPr>
          <p:cNvPr id="6" name="TextBox 5"/>
          <p:cNvSpPr txBox="1"/>
          <p:nvPr/>
        </p:nvSpPr>
        <p:spPr>
          <a:xfrm>
            <a:off x="251520" y="332656"/>
            <a:ext cx="6840760" cy="584775"/>
          </a:xfrm>
          <a:prstGeom prst="rect">
            <a:avLst/>
          </a:prstGeom>
          <a:noFill/>
        </p:spPr>
        <p:txBody>
          <a:bodyPr wrap="square" rtlCol="0">
            <a:spAutoFit/>
          </a:bodyPr>
          <a:lstStyle/>
          <a:p>
            <a:r>
              <a:rPr lang="en-GB" sz="3200" dirty="0" smtClean="0">
                <a:solidFill>
                  <a:srgbClr val="0070C0"/>
                </a:solidFill>
                <a:latin typeface="Arial" pitchFamily="34" charset="0"/>
                <a:cs typeface="Arial" pitchFamily="34" charset="0"/>
              </a:rPr>
              <a:t>Copyright</a:t>
            </a:r>
            <a:endParaRPr lang="en-US" sz="3200" dirty="0">
              <a:solidFill>
                <a:srgbClr val="0070C0"/>
              </a:solidFill>
              <a:latin typeface="Arial" pitchFamily="34" charset="0"/>
              <a:cs typeface="Arial" pitchFamily="34" charset="0"/>
            </a:endParaRPr>
          </a:p>
        </p:txBody>
      </p:sp>
      <p:sp>
        <p:nvSpPr>
          <p:cNvPr id="7" name="TextBox 6"/>
          <p:cNvSpPr txBox="1"/>
          <p:nvPr/>
        </p:nvSpPr>
        <p:spPr>
          <a:xfrm>
            <a:off x="287524" y="1196752"/>
            <a:ext cx="8568952" cy="3785652"/>
          </a:xfrm>
          <a:prstGeom prst="rect">
            <a:avLst/>
          </a:prstGeom>
          <a:noFill/>
        </p:spPr>
        <p:txBody>
          <a:bodyPr wrap="square" rtlCol="0">
            <a:spAutoFit/>
          </a:bodyPr>
          <a:lstStyle/>
          <a:p>
            <a:r>
              <a:rPr lang="en-GB" sz="2000" dirty="0" smtClean="0">
                <a:solidFill>
                  <a:schemeClr val="tx2">
                    <a:lumMod val="60000"/>
                    <a:lumOff val="40000"/>
                  </a:schemeClr>
                </a:solidFill>
                <a:latin typeface="Arial" pitchFamily="34" charset="0"/>
                <a:cs typeface="Arial" pitchFamily="34" charset="0"/>
              </a:rPr>
              <a:t>Literary and artistic creations are protected from duplication for a limited (variable) period (often authors life plus 50 years)</a:t>
            </a:r>
          </a:p>
          <a:p>
            <a:endParaRPr lang="en-GB" sz="2000" dirty="0">
              <a:solidFill>
                <a:schemeClr val="tx2">
                  <a:lumMod val="60000"/>
                  <a:lumOff val="40000"/>
                </a:schemeClr>
              </a:solidFill>
              <a:latin typeface="Arial" pitchFamily="34" charset="0"/>
              <a:cs typeface="Arial" pitchFamily="34" charset="0"/>
            </a:endParaRPr>
          </a:p>
          <a:p>
            <a:r>
              <a:rPr lang="en-GB" sz="2000" dirty="0" smtClean="0">
                <a:solidFill>
                  <a:schemeClr val="tx2">
                    <a:lumMod val="60000"/>
                    <a:lumOff val="40000"/>
                  </a:schemeClr>
                </a:solidFill>
                <a:latin typeface="Arial" pitchFamily="34" charset="0"/>
                <a:cs typeface="Arial" pitchFamily="34" charset="0"/>
              </a:rPr>
              <a:t>The creator has the right to charge for duplication or refuse permission for “derivative work” or “public performance”</a:t>
            </a:r>
          </a:p>
          <a:p>
            <a:endParaRPr lang="en-GB" sz="2000" dirty="0">
              <a:solidFill>
                <a:schemeClr val="tx2">
                  <a:lumMod val="60000"/>
                  <a:lumOff val="40000"/>
                </a:schemeClr>
              </a:solidFill>
              <a:latin typeface="Arial" pitchFamily="34" charset="0"/>
              <a:cs typeface="Arial" pitchFamily="34" charset="0"/>
            </a:endParaRPr>
          </a:p>
          <a:p>
            <a:r>
              <a:rPr lang="en-GB" sz="2000" dirty="0" smtClean="0">
                <a:solidFill>
                  <a:schemeClr val="tx2">
                    <a:lumMod val="60000"/>
                    <a:lumOff val="40000"/>
                  </a:schemeClr>
                </a:solidFill>
                <a:latin typeface="Arial" pitchFamily="34" charset="0"/>
                <a:cs typeface="Arial" pitchFamily="34" charset="0"/>
              </a:rPr>
              <a:t>Copyright is automatically granted on any work you author</a:t>
            </a:r>
          </a:p>
          <a:p>
            <a:r>
              <a:rPr lang="en-GB" sz="2000" dirty="0">
                <a:solidFill>
                  <a:schemeClr val="tx2">
                    <a:lumMod val="60000"/>
                    <a:lumOff val="40000"/>
                  </a:schemeClr>
                </a:solidFill>
                <a:latin typeface="Arial" pitchFamily="34" charset="0"/>
                <a:cs typeface="Arial" pitchFamily="34" charset="0"/>
              </a:rPr>
              <a:t/>
            </a:r>
            <a:br>
              <a:rPr lang="en-GB" sz="2000" dirty="0">
                <a:solidFill>
                  <a:schemeClr val="tx2">
                    <a:lumMod val="60000"/>
                    <a:lumOff val="40000"/>
                  </a:schemeClr>
                </a:solidFill>
                <a:latin typeface="Arial" pitchFamily="34" charset="0"/>
                <a:cs typeface="Arial" pitchFamily="34" charset="0"/>
              </a:rPr>
            </a:br>
            <a:r>
              <a:rPr lang="en-GB" sz="2000" dirty="0" smtClean="0">
                <a:solidFill>
                  <a:schemeClr val="tx2">
                    <a:lumMod val="60000"/>
                    <a:lumOff val="40000"/>
                  </a:schemeClr>
                </a:solidFill>
                <a:latin typeface="Arial" pitchFamily="34" charset="0"/>
                <a:cs typeface="Arial" pitchFamily="34" charset="0"/>
              </a:rPr>
              <a:t>Copyright belongs to your employer when you are working for them “in the course of employment”</a:t>
            </a:r>
          </a:p>
          <a:p>
            <a:pPr marL="342900" indent="-342900">
              <a:buFont typeface="Arial" panose="020B0604020202020204" pitchFamily="34" charset="0"/>
              <a:buChar char="•"/>
            </a:pPr>
            <a:r>
              <a:rPr lang="en-GB" sz="2000" dirty="0" smtClean="0">
                <a:solidFill>
                  <a:schemeClr val="tx2">
                    <a:lumMod val="60000"/>
                    <a:lumOff val="40000"/>
                  </a:schemeClr>
                </a:solidFill>
                <a:latin typeface="Arial" pitchFamily="34" charset="0"/>
                <a:cs typeface="Arial" pitchFamily="34" charset="0"/>
              </a:rPr>
              <a:t>This raises some issues about working in your free time on other projects when your hours aren’t clearly defined</a:t>
            </a:r>
            <a:endParaRPr lang="en-GB" sz="2000" dirty="0">
              <a:latin typeface="Arial" pitchFamily="34" charset="0"/>
              <a:cs typeface="Arial" pitchFamily="34" charset="0"/>
            </a:endParaRPr>
          </a:p>
        </p:txBody>
      </p:sp>
    </p:spTree>
    <p:extLst>
      <p:ext uri="{BB962C8B-B14F-4D97-AF65-F5344CB8AC3E}">
        <p14:creationId xmlns:p14="http://schemas.microsoft.com/office/powerpoint/2010/main" val="1351900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27384"/>
            <a:ext cx="13098779" cy="6858000"/>
          </a:xfrm>
          <a:prstGeom prst="rect">
            <a:avLst/>
          </a:prstGeom>
        </p:spPr>
      </p:pic>
    </p:spTree>
    <p:extLst>
      <p:ext uri="{BB962C8B-B14F-4D97-AF65-F5344CB8AC3E}">
        <p14:creationId xmlns:p14="http://schemas.microsoft.com/office/powerpoint/2010/main" val="39085159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sentation page_FINAL.jpg"/>
          <p:cNvPicPr>
            <a:picLocks noChangeAspect="1"/>
          </p:cNvPicPr>
          <p:nvPr/>
        </p:nvPicPr>
        <p:blipFill>
          <a:blip r:embed="rId2" cstate="print"/>
          <a:stretch>
            <a:fillRect/>
          </a:stretch>
        </p:blipFill>
        <p:spPr>
          <a:xfrm>
            <a:off x="0" y="0"/>
            <a:ext cx="9144000" cy="6858000"/>
          </a:xfrm>
          <a:prstGeom prst="rect">
            <a:avLst/>
          </a:prstGeom>
        </p:spPr>
      </p:pic>
      <p:sp>
        <p:nvSpPr>
          <p:cNvPr id="6" name="TextBox 5"/>
          <p:cNvSpPr txBox="1"/>
          <p:nvPr/>
        </p:nvSpPr>
        <p:spPr>
          <a:xfrm>
            <a:off x="251520" y="332656"/>
            <a:ext cx="6840760" cy="584775"/>
          </a:xfrm>
          <a:prstGeom prst="rect">
            <a:avLst/>
          </a:prstGeom>
          <a:noFill/>
        </p:spPr>
        <p:txBody>
          <a:bodyPr wrap="square" rtlCol="0">
            <a:spAutoFit/>
          </a:bodyPr>
          <a:lstStyle/>
          <a:p>
            <a:r>
              <a:rPr lang="en-GB" sz="3200" dirty="0" smtClean="0">
                <a:solidFill>
                  <a:srgbClr val="0070C0"/>
                </a:solidFill>
                <a:latin typeface="Arial" pitchFamily="34" charset="0"/>
                <a:cs typeface="Arial" pitchFamily="34" charset="0"/>
              </a:rPr>
              <a:t>Philosophical Basis</a:t>
            </a:r>
            <a:endParaRPr lang="en-US" sz="3200" dirty="0">
              <a:solidFill>
                <a:srgbClr val="0070C0"/>
              </a:solidFill>
              <a:latin typeface="Arial" pitchFamily="34" charset="0"/>
              <a:cs typeface="Arial" pitchFamily="34" charset="0"/>
            </a:endParaRPr>
          </a:p>
        </p:txBody>
      </p:sp>
      <p:sp>
        <p:nvSpPr>
          <p:cNvPr id="7" name="TextBox 6"/>
          <p:cNvSpPr txBox="1"/>
          <p:nvPr/>
        </p:nvSpPr>
        <p:spPr>
          <a:xfrm>
            <a:off x="395536" y="1412776"/>
            <a:ext cx="8352928" cy="3785652"/>
          </a:xfrm>
          <a:prstGeom prst="rect">
            <a:avLst/>
          </a:prstGeom>
          <a:noFill/>
        </p:spPr>
        <p:txBody>
          <a:bodyPr wrap="square" rtlCol="0">
            <a:spAutoFit/>
          </a:bodyPr>
          <a:lstStyle/>
          <a:p>
            <a:r>
              <a:rPr lang="en-GB" sz="2400" i="1" dirty="0" smtClean="0">
                <a:solidFill>
                  <a:schemeClr val="tx2">
                    <a:lumMod val="60000"/>
                    <a:lumOff val="40000"/>
                  </a:schemeClr>
                </a:solidFill>
                <a:latin typeface="Arial" pitchFamily="34" charset="0"/>
                <a:cs typeface="Arial" pitchFamily="34" charset="0"/>
              </a:rPr>
              <a:t>The US Congress has “the right to promote the progress of science and the useful arts by securing for limited times to authors and inventors the exclusive right to their respective writings and discoveries</a:t>
            </a:r>
          </a:p>
          <a:p>
            <a:endParaRPr lang="en-GB" sz="2400" i="1" dirty="0">
              <a:solidFill>
                <a:schemeClr val="tx2">
                  <a:lumMod val="60000"/>
                  <a:lumOff val="40000"/>
                </a:schemeClr>
              </a:solidFill>
              <a:latin typeface="Arial" pitchFamily="34" charset="0"/>
              <a:cs typeface="Arial" pitchFamily="34" charset="0"/>
            </a:endParaRPr>
          </a:p>
          <a:p>
            <a:r>
              <a:rPr lang="en-GB" sz="2400" dirty="0" smtClean="0">
                <a:solidFill>
                  <a:schemeClr val="tx2">
                    <a:lumMod val="60000"/>
                    <a:lumOff val="40000"/>
                  </a:schemeClr>
                </a:solidFill>
                <a:latin typeface="Arial" pitchFamily="34" charset="0"/>
                <a:cs typeface="Arial" pitchFamily="34" charset="0"/>
              </a:rPr>
              <a:t>In the UK, the 1624 </a:t>
            </a:r>
            <a:r>
              <a:rPr lang="en-GB" sz="2400" dirty="0">
                <a:solidFill>
                  <a:schemeClr val="tx2">
                    <a:lumMod val="60000"/>
                    <a:lumOff val="40000"/>
                  </a:schemeClr>
                </a:solidFill>
                <a:latin typeface="Arial" pitchFamily="34" charset="0"/>
                <a:cs typeface="Arial" pitchFamily="34" charset="0"/>
              </a:rPr>
              <a:t>Statute of </a:t>
            </a:r>
            <a:r>
              <a:rPr lang="en-GB" sz="2400" dirty="0" smtClean="0">
                <a:solidFill>
                  <a:schemeClr val="tx2">
                    <a:lumMod val="60000"/>
                    <a:lumOff val="40000"/>
                  </a:schemeClr>
                </a:solidFill>
                <a:latin typeface="Arial" pitchFamily="34" charset="0"/>
                <a:cs typeface="Arial" pitchFamily="34" charset="0"/>
              </a:rPr>
              <a:t>Monopolies made them illegal </a:t>
            </a:r>
            <a:r>
              <a:rPr lang="en-GB" sz="2400" dirty="0">
                <a:solidFill>
                  <a:schemeClr val="tx2">
                    <a:lumMod val="60000"/>
                    <a:lumOff val="40000"/>
                  </a:schemeClr>
                </a:solidFill>
                <a:latin typeface="Arial" pitchFamily="34" charset="0"/>
                <a:cs typeface="Arial" pitchFamily="34" charset="0"/>
              </a:rPr>
              <a:t>except in certain specified circumstances, including a 14 year monopoly for new and inventive </a:t>
            </a:r>
            <a:r>
              <a:rPr lang="en-GB" sz="2400" dirty="0" smtClean="0">
                <a:solidFill>
                  <a:schemeClr val="tx2">
                    <a:lumMod val="60000"/>
                    <a:lumOff val="40000"/>
                  </a:schemeClr>
                </a:solidFill>
                <a:latin typeface="Arial" pitchFamily="34" charset="0"/>
                <a:cs typeface="Arial" pitchFamily="34" charset="0"/>
              </a:rPr>
              <a:t>practices </a:t>
            </a:r>
          </a:p>
          <a:p>
            <a:pPr marL="342900" indent="-342900">
              <a:buFont typeface="Arial" panose="020B0604020202020204" pitchFamily="34" charset="0"/>
              <a:buChar char="•"/>
            </a:pPr>
            <a:r>
              <a:rPr lang="en-GB" sz="2400" dirty="0" smtClean="0">
                <a:solidFill>
                  <a:schemeClr val="tx2">
                    <a:lumMod val="60000"/>
                    <a:lumOff val="40000"/>
                  </a:schemeClr>
                </a:solidFill>
                <a:latin typeface="Arial" pitchFamily="34" charset="0"/>
                <a:cs typeface="Arial" pitchFamily="34" charset="0"/>
              </a:rPr>
              <a:t>14 </a:t>
            </a:r>
            <a:r>
              <a:rPr lang="en-GB" sz="2400" dirty="0">
                <a:solidFill>
                  <a:schemeClr val="tx2">
                    <a:lumMod val="60000"/>
                    <a:lumOff val="40000"/>
                  </a:schemeClr>
                </a:solidFill>
                <a:latin typeface="Arial" pitchFamily="34" charset="0"/>
                <a:cs typeface="Arial" pitchFamily="34" charset="0"/>
              </a:rPr>
              <a:t>years = length of two </a:t>
            </a:r>
            <a:r>
              <a:rPr lang="en-GB" sz="2400" dirty="0" smtClean="0">
                <a:solidFill>
                  <a:schemeClr val="tx2">
                    <a:lumMod val="60000"/>
                    <a:lumOff val="40000"/>
                  </a:schemeClr>
                </a:solidFill>
                <a:latin typeface="Arial" pitchFamily="34" charset="0"/>
                <a:cs typeface="Arial" pitchFamily="34" charset="0"/>
              </a:rPr>
              <a:t>apprenticeships</a:t>
            </a:r>
            <a:endParaRPr lang="en-GB" sz="2400" dirty="0">
              <a:solidFill>
                <a:schemeClr val="tx2">
                  <a:lumMod val="60000"/>
                  <a:lumOff val="40000"/>
                </a:schemeClr>
              </a:solidFill>
              <a:latin typeface="Arial" pitchFamily="34" charset="0"/>
              <a:cs typeface="Arial" pitchFamily="34" charset="0"/>
            </a:endParaRPr>
          </a:p>
          <a:p>
            <a:endParaRPr lang="en-GB" sz="2400" i="1" dirty="0">
              <a:solidFill>
                <a:schemeClr val="tx2">
                  <a:lumMod val="60000"/>
                  <a:lumOff val="40000"/>
                </a:schemeClr>
              </a:solidFill>
              <a:latin typeface="Arial" pitchFamily="34" charset="0"/>
              <a:cs typeface="Arial" pitchFamily="34" charset="0"/>
            </a:endParaRPr>
          </a:p>
        </p:txBody>
      </p:sp>
    </p:spTree>
    <p:extLst>
      <p:ext uri="{BB962C8B-B14F-4D97-AF65-F5344CB8AC3E}">
        <p14:creationId xmlns:p14="http://schemas.microsoft.com/office/powerpoint/2010/main" val="95475316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1434</Words>
  <Application>Microsoft Macintosh PowerPoint</Application>
  <PresentationFormat>On-screen Show (4:3)</PresentationFormat>
  <Paragraphs>174</Paragraphs>
  <Slides>27</Slides>
  <Notes>2</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Swansea University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Lindsay</dc:creator>
  <cp:lastModifiedBy>Stephen Lindsay</cp:lastModifiedBy>
  <cp:revision>1</cp:revision>
  <dcterms:created xsi:type="dcterms:W3CDTF">2016-12-12T13:40:59Z</dcterms:created>
  <dcterms:modified xsi:type="dcterms:W3CDTF">2016-12-12T13:41:18Z</dcterms:modified>
</cp:coreProperties>
</file>